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75" r:id="rId5"/>
    <p:sldId id="277" r:id="rId6"/>
    <p:sldId id="278" r:id="rId7"/>
    <p:sldId id="279" r:id="rId8"/>
    <p:sldId id="283" r:id="rId9"/>
    <p:sldId id="286" r:id="rId10"/>
    <p:sldId id="280" r:id="rId11"/>
    <p:sldId id="281" r:id="rId12"/>
    <p:sldId id="276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91" r:id="rId29"/>
    <p:sldId id="292" r:id="rId30"/>
    <p:sldId id="274" r:id="rId31"/>
    <p:sldId id="287" r:id="rId32"/>
    <p:sldId id="290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AlphaFields 6x6(x6) Transformation Matrix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D68C1B-E775-7149-86CF-4624090D9EF6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6ACE16-14DF-EB44-9341-9285CAE5B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AlphaFields 6x6(x6) Transformation Matrix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C11D05-6857-4545-ACA5-10F986C7EA1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B66855-7C67-DC45-B2C5-72944E31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A3373C-66D2-D34A-95EF-1F1668458D35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6810F-A27D-8D47-AE94-A032FFE386DE}" type="datetime1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10/22/12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Copyright © 2007-2010 AlphaFields. All Rights Reserved.</a:t>
            </a:r>
          </a:p>
        </p:txBody>
      </p:sp>
      <p:sp>
        <p:nvSpPr>
          <p:cNvPr id="17415" name="Header Placeholder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AlphaFields 6x6(x6) Transformation Matrix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AlphaFields 6x6(x6) Transformation Matrix</a:t>
            </a:r>
          </a:p>
        </p:txBody>
      </p:sp>
      <p:sp>
        <p:nvSpPr>
          <p:cNvPr id="20485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8F618E-08EF-9E4D-A2D7-A3C08D7B5D2D}" type="datetime1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10/22/12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6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Copyright © 2007-2010 AlphaFields. All Rights Reserved.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FBBCA5-F8B4-2E45-99B6-DCB67524CFCC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2443AC-C31B-7547-A091-7E4F199E37D4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06FC4-E8FA-9343-81F1-77FAC94C98AD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7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2C87F-4D53-7C4A-9624-4CDA813F89AD}" type="datetime1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10/22/12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58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Copyright © 2007-2010 AlphaFields. All Rights Reserved.</a:t>
            </a:r>
          </a:p>
        </p:txBody>
      </p:sp>
      <p:sp>
        <p:nvSpPr>
          <p:cNvPr id="49159" name="Header Placeholder 6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ea typeface="ＭＳ Ｐゴシック" charset="-128"/>
                <a:cs typeface="ＭＳ Ｐゴシック" charset="-128"/>
              </a:rPr>
              <a:t>AlphaFields 6x6(x6) Transformation Matrix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F8160-B6F9-3642-BCB4-0728B5FA8DE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23DBE104-88DD-E847-BE5F-A8BD4E9BAAF5}" type="datetime1">
              <a:rPr lang="en-US" smtClean="0"/>
              <a:pPr>
                <a:defRPr/>
              </a:pPr>
              <a:t>10/22/12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2009-2010 AlphaFields.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Reversing the Operations/Capability Acquisition Framework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5188" y="0"/>
            <a:ext cx="1928812" cy="1195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alphafileds370x210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938" y="3098800"/>
            <a:ext cx="3706812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142" y="5122756"/>
            <a:ext cx="7066395" cy="526793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143" y="5699968"/>
            <a:ext cx="7066394" cy="87678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E0054-062A-D04C-82AA-B81B6A27D607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FF4A-7F93-ED46-915A-8C820A562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AE18-B2D9-834A-B58B-CB80D68491CE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7365-54DB-8A41-8F2F-F17169FA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FE26-5FD0-9F42-8E14-21026F6120D7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9879-E332-5046-94D2-8CDCD154F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075"/>
            <a:ext cx="8229600" cy="1138238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975475" y="6596063"/>
            <a:ext cx="2133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649AD-FA0B-BB47-BADD-A192B42B4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34925" y="6596063"/>
            <a:ext cx="1152525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52E677-9D45-7B4E-B4A2-7064A3B1F9A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1187450" y="6596063"/>
            <a:ext cx="57610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AFC0-78A2-9E47-9834-DE2584C9014B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C92E-F5D8-5846-ABFB-9CAB4EC3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B357-93D2-7441-A936-C2E110464C60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23B9-6878-BF48-9A52-E7521384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9743-12DB-2F49-9D68-BBE2206CCA77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6520-AE9C-1C42-85F9-9DB8E04DA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6B37-99FA-0343-A1FD-AE12190E2411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3D40A-1527-CA48-8478-7DF169F34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0C56-3253-5642-9AF0-F6C2B8381A7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35171-B237-5B48-90C1-87CB6BA8A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FF8BD-298B-2B48-9CD0-E2271A43F34C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1038-1262-7C43-A4B0-69A76FCC4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ABC72-CDEA-124E-8888-DAB67B1B9FF7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4920-0C9F-734C-BC7B-E7EF40E34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675A5-008B-D34B-BB33-5DD9C37C2F27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BF75-595D-344F-ACC3-76801684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alphafieldslogo280x160.tif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37425" y="101600"/>
            <a:ext cx="17351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75" y="6632575"/>
            <a:ext cx="1095375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E61AD1-0107-9A4F-84B4-79793E2F473A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7613" y="6632575"/>
            <a:ext cx="6773862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6250" y="6632575"/>
            <a:ext cx="1049338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2EC201-43AC-2E49-BE86-59AAF6B28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76950" y="6589713"/>
            <a:ext cx="165417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  <a:ea typeface="+mn-ea"/>
                <a:cs typeface="+mn-cs"/>
              </a:rPr>
              <a:t>PUBLIC RELEASE VERSION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7F7F7F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>
          <a:solidFill>
            <a:srgbClr val="7F7F7F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7F7F7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7F7F7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7F7F7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Eero.hollming@laykee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5122863"/>
            <a:ext cx="7065962" cy="52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1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#AWS20100302001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AlphaFields 6x6x6 Transformation/Renewal Coordination Matrix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3" y="5700713"/>
            <a:ext cx="7065962" cy="876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ea typeface="+mn-ea"/>
                <a:cs typeface="+mn-cs"/>
              </a:rPr>
              <a:t>A Systematic Transformation &amp; Renewal Coordination Approach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ea typeface="+mn-ea"/>
                <a:cs typeface="+mn-cs"/>
              </a:rPr>
              <a:t> for Extended-Enterprise Transformation Acceleration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797083-C4A5-D243-950D-5C2C98785AE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A9C4B-BED0-ED43-8859-CC3E02145F05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AlphaFields 6x6x6 Transformation/Renewal Coordination Matrix</a:t>
            </a:r>
            <a:br>
              <a:rPr lang="en-US" smtClean="0"/>
            </a:br>
            <a:r>
              <a:rPr lang="en-US" smtClean="0"/>
              <a:t>…embedded within </a:t>
            </a:r>
            <a:r>
              <a:rPr lang="fi-FI" smtClean="0"/>
              <a:t>our robust renewal framework</a:t>
            </a:r>
            <a:br>
              <a:rPr lang="fi-FI" smtClean="0"/>
            </a:br>
            <a:r>
              <a:rPr lang="fi-FI" smtClean="0"/>
              <a:t>ensures the sustainable results…</a:t>
            </a:r>
            <a:endParaRPr lang="en-US" smtClean="0"/>
          </a:p>
        </p:txBody>
      </p:sp>
      <p:sp>
        <p:nvSpPr>
          <p:cNvPr id="2766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4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the through-life steering, resourcing, and transformation execution</a:t>
            </a:r>
          </a:p>
        </p:txBody>
      </p:sp>
      <p:pic>
        <p:nvPicPr>
          <p:cNvPr id="27670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4763" y="2124075"/>
            <a:ext cx="5287962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5DC441-AFDE-3C4F-973E-46B38D44498A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18794-970C-EC4D-AF49-C29E0E83F6E6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AlphaFields 6x6x6 Transformation/Renewal Coordination Matrix</a:t>
            </a:r>
            <a:br>
              <a:rPr lang="en-US" smtClean="0"/>
            </a:br>
            <a:r>
              <a:rPr lang="en-US" smtClean="0"/>
              <a:t>…embedded within </a:t>
            </a:r>
            <a:r>
              <a:rPr lang="fi-FI" smtClean="0"/>
              <a:t>our robust renewal framework</a:t>
            </a:r>
            <a:br>
              <a:rPr lang="fi-FI" smtClean="0"/>
            </a:br>
            <a:r>
              <a:rPr lang="fi-FI" smtClean="0"/>
              <a:t>ensures the sustainable results…</a:t>
            </a:r>
            <a:endParaRPr lang="en-US" smtClean="0"/>
          </a:p>
        </p:txBody>
      </p:sp>
      <p:sp>
        <p:nvSpPr>
          <p:cNvPr id="2869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4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the through-life steering, resourcing, and transformation execution</a:t>
            </a:r>
          </a:p>
        </p:txBody>
      </p:sp>
      <p:pic>
        <p:nvPicPr>
          <p:cNvPr id="28694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413" y="2255838"/>
            <a:ext cx="43942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FCFB18-B445-254A-A260-C4D8B664FC5C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B4142-261D-6D41-B770-4FCA93FC3CE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699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00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01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02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03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4" name="Circular Arrow 123"/>
          <p:cNvSpPr/>
          <p:nvPr/>
        </p:nvSpPr>
        <p:spPr>
          <a:xfrm rot="13261429">
            <a:off x="3963756" y="3284538"/>
            <a:ext cx="2125663" cy="2100262"/>
          </a:xfrm>
          <a:prstGeom prst="circularArrow">
            <a:avLst>
              <a:gd name="adj1" fmla="val 6471"/>
              <a:gd name="adj2" fmla="val 1597558"/>
              <a:gd name="adj3" fmla="val 19651852"/>
              <a:gd name="adj4" fmla="val 3470016"/>
              <a:gd name="adj5" fmla="val 10496"/>
            </a:avLst>
          </a:prstGeom>
          <a:scene3d>
            <a:camera prst="orthographicFront">
              <a:rot lat="2302850" lon="3256702" rev="735175"/>
            </a:camera>
            <a:lightRig rig="threePt" dir="t">
              <a:rot lat="0" lon="0" rev="0"/>
            </a:lightRig>
          </a:scene3d>
          <a:sp3d extrusionH="127000" contourW="12700">
            <a:extrusionClr>
              <a:schemeClr val="bg1"/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9705" name="Group 119"/>
          <p:cNvGrpSpPr>
            <a:grpSpLocks/>
          </p:cNvGrpSpPr>
          <p:nvPr/>
        </p:nvGrpSpPr>
        <p:grpSpPr bwMode="auto">
          <a:xfrm>
            <a:off x="1457325" y="1479550"/>
            <a:ext cx="7804150" cy="720725"/>
            <a:chOff x="1238193" y="1056275"/>
            <a:chExt cx="7804207" cy="720920"/>
          </a:xfrm>
        </p:grpSpPr>
        <p:sp>
          <p:nvSpPr>
            <p:cNvPr id="29790" name="Rectangle 5"/>
            <p:cNvSpPr>
              <a:spLocks noChangeArrowheads="1"/>
            </p:cNvSpPr>
            <p:nvPr/>
          </p:nvSpPr>
          <p:spPr bwMode="auto">
            <a:xfrm>
              <a:off x="1560513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1" name="Rectangle 6"/>
            <p:cNvSpPr>
              <a:spLocks noChangeArrowheads="1"/>
            </p:cNvSpPr>
            <p:nvPr/>
          </p:nvSpPr>
          <p:spPr bwMode="auto">
            <a:xfrm>
              <a:off x="2820988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2" name="Rectangle 7"/>
            <p:cNvSpPr>
              <a:spLocks noChangeArrowheads="1"/>
            </p:cNvSpPr>
            <p:nvPr/>
          </p:nvSpPr>
          <p:spPr bwMode="auto">
            <a:xfrm>
              <a:off x="4079875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3" name="Rectangle 8"/>
            <p:cNvSpPr>
              <a:spLocks noChangeArrowheads="1"/>
            </p:cNvSpPr>
            <p:nvPr/>
          </p:nvSpPr>
          <p:spPr bwMode="auto">
            <a:xfrm>
              <a:off x="5340350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4" name="Rectangle 9"/>
            <p:cNvSpPr>
              <a:spLocks noChangeArrowheads="1"/>
            </p:cNvSpPr>
            <p:nvPr/>
          </p:nvSpPr>
          <p:spPr bwMode="auto">
            <a:xfrm>
              <a:off x="7861300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5" name="Rectangle 10"/>
            <p:cNvSpPr>
              <a:spLocks noChangeArrowheads="1"/>
            </p:cNvSpPr>
            <p:nvPr/>
          </p:nvSpPr>
          <p:spPr bwMode="auto">
            <a:xfrm>
              <a:off x="6602413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6" name="Rectangle 5"/>
            <p:cNvSpPr>
              <a:spLocks noChangeArrowheads="1"/>
            </p:cNvSpPr>
            <p:nvPr/>
          </p:nvSpPr>
          <p:spPr bwMode="auto">
            <a:xfrm>
              <a:off x="1493421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7" name="Rectangle 6"/>
            <p:cNvSpPr>
              <a:spLocks noChangeArrowheads="1"/>
            </p:cNvSpPr>
            <p:nvPr/>
          </p:nvSpPr>
          <p:spPr bwMode="auto">
            <a:xfrm>
              <a:off x="2753896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8" name="Rectangle 7"/>
            <p:cNvSpPr>
              <a:spLocks noChangeArrowheads="1"/>
            </p:cNvSpPr>
            <p:nvPr/>
          </p:nvSpPr>
          <p:spPr bwMode="auto">
            <a:xfrm>
              <a:off x="4012783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99" name="Rectangle 8"/>
            <p:cNvSpPr>
              <a:spLocks noChangeArrowheads="1"/>
            </p:cNvSpPr>
            <p:nvPr/>
          </p:nvSpPr>
          <p:spPr bwMode="auto">
            <a:xfrm>
              <a:off x="5273258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0" name="Rectangle 9"/>
            <p:cNvSpPr>
              <a:spLocks noChangeArrowheads="1"/>
            </p:cNvSpPr>
            <p:nvPr/>
          </p:nvSpPr>
          <p:spPr bwMode="auto">
            <a:xfrm>
              <a:off x="7794208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1" name="Rectangle 10"/>
            <p:cNvSpPr>
              <a:spLocks noChangeArrowheads="1"/>
            </p:cNvSpPr>
            <p:nvPr/>
          </p:nvSpPr>
          <p:spPr bwMode="auto">
            <a:xfrm>
              <a:off x="6535321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2" name="Rectangle 5"/>
            <p:cNvSpPr>
              <a:spLocks noChangeArrowheads="1"/>
            </p:cNvSpPr>
            <p:nvPr/>
          </p:nvSpPr>
          <p:spPr bwMode="auto">
            <a:xfrm>
              <a:off x="1430709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3" name="Rectangle 6"/>
            <p:cNvSpPr>
              <a:spLocks noChangeArrowheads="1"/>
            </p:cNvSpPr>
            <p:nvPr/>
          </p:nvSpPr>
          <p:spPr bwMode="auto">
            <a:xfrm>
              <a:off x="2691184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4" name="Rectangle 7"/>
            <p:cNvSpPr>
              <a:spLocks noChangeArrowheads="1"/>
            </p:cNvSpPr>
            <p:nvPr/>
          </p:nvSpPr>
          <p:spPr bwMode="auto">
            <a:xfrm>
              <a:off x="3950071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5" name="Rectangle 8"/>
            <p:cNvSpPr>
              <a:spLocks noChangeArrowheads="1"/>
            </p:cNvSpPr>
            <p:nvPr/>
          </p:nvSpPr>
          <p:spPr bwMode="auto">
            <a:xfrm>
              <a:off x="5210546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6" name="Rectangle 9"/>
            <p:cNvSpPr>
              <a:spLocks noChangeArrowheads="1"/>
            </p:cNvSpPr>
            <p:nvPr/>
          </p:nvSpPr>
          <p:spPr bwMode="auto">
            <a:xfrm>
              <a:off x="7731496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7" name="Rectangle 10"/>
            <p:cNvSpPr>
              <a:spLocks noChangeArrowheads="1"/>
            </p:cNvSpPr>
            <p:nvPr/>
          </p:nvSpPr>
          <p:spPr bwMode="auto">
            <a:xfrm>
              <a:off x="6472609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8" name="Rectangle 5"/>
            <p:cNvSpPr>
              <a:spLocks noChangeArrowheads="1"/>
            </p:cNvSpPr>
            <p:nvPr/>
          </p:nvSpPr>
          <p:spPr bwMode="auto">
            <a:xfrm>
              <a:off x="1363617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09" name="Rectangle 6"/>
            <p:cNvSpPr>
              <a:spLocks noChangeArrowheads="1"/>
            </p:cNvSpPr>
            <p:nvPr/>
          </p:nvSpPr>
          <p:spPr bwMode="auto">
            <a:xfrm>
              <a:off x="2624092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0" name="Rectangle 7"/>
            <p:cNvSpPr>
              <a:spLocks noChangeArrowheads="1"/>
            </p:cNvSpPr>
            <p:nvPr/>
          </p:nvSpPr>
          <p:spPr bwMode="auto">
            <a:xfrm>
              <a:off x="3882979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1" name="Rectangle 8"/>
            <p:cNvSpPr>
              <a:spLocks noChangeArrowheads="1"/>
            </p:cNvSpPr>
            <p:nvPr/>
          </p:nvSpPr>
          <p:spPr bwMode="auto">
            <a:xfrm>
              <a:off x="5143454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2" name="Rectangle 9"/>
            <p:cNvSpPr>
              <a:spLocks noChangeArrowheads="1"/>
            </p:cNvSpPr>
            <p:nvPr/>
          </p:nvSpPr>
          <p:spPr bwMode="auto">
            <a:xfrm>
              <a:off x="7664404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3" name="Rectangle 10"/>
            <p:cNvSpPr>
              <a:spLocks noChangeArrowheads="1"/>
            </p:cNvSpPr>
            <p:nvPr/>
          </p:nvSpPr>
          <p:spPr bwMode="auto">
            <a:xfrm>
              <a:off x="6405517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4" name="Rectangle 5"/>
            <p:cNvSpPr>
              <a:spLocks noChangeArrowheads="1"/>
            </p:cNvSpPr>
            <p:nvPr/>
          </p:nvSpPr>
          <p:spPr bwMode="auto">
            <a:xfrm>
              <a:off x="1305285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5" name="Rectangle 6"/>
            <p:cNvSpPr>
              <a:spLocks noChangeArrowheads="1"/>
            </p:cNvSpPr>
            <p:nvPr/>
          </p:nvSpPr>
          <p:spPr bwMode="auto">
            <a:xfrm>
              <a:off x="2565760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6" name="Rectangle 7"/>
            <p:cNvSpPr>
              <a:spLocks noChangeArrowheads="1"/>
            </p:cNvSpPr>
            <p:nvPr/>
          </p:nvSpPr>
          <p:spPr bwMode="auto">
            <a:xfrm>
              <a:off x="3824647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7" name="Rectangle 8"/>
            <p:cNvSpPr>
              <a:spLocks noChangeArrowheads="1"/>
            </p:cNvSpPr>
            <p:nvPr/>
          </p:nvSpPr>
          <p:spPr bwMode="auto">
            <a:xfrm>
              <a:off x="5085122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8" name="Rectangle 9"/>
            <p:cNvSpPr>
              <a:spLocks noChangeArrowheads="1"/>
            </p:cNvSpPr>
            <p:nvPr/>
          </p:nvSpPr>
          <p:spPr bwMode="auto">
            <a:xfrm>
              <a:off x="7606072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19" name="Rectangle 10"/>
            <p:cNvSpPr>
              <a:spLocks noChangeArrowheads="1"/>
            </p:cNvSpPr>
            <p:nvPr/>
          </p:nvSpPr>
          <p:spPr bwMode="auto">
            <a:xfrm>
              <a:off x="6347185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20" name="Rectangle 5"/>
            <p:cNvSpPr>
              <a:spLocks noChangeArrowheads="1"/>
            </p:cNvSpPr>
            <p:nvPr/>
          </p:nvSpPr>
          <p:spPr bwMode="auto">
            <a:xfrm>
              <a:off x="1238193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21" name="Rectangle 6"/>
            <p:cNvSpPr>
              <a:spLocks noChangeArrowheads="1"/>
            </p:cNvSpPr>
            <p:nvPr/>
          </p:nvSpPr>
          <p:spPr bwMode="auto">
            <a:xfrm>
              <a:off x="2498668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22" name="Rectangle 7"/>
            <p:cNvSpPr>
              <a:spLocks noChangeArrowheads="1"/>
            </p:cNvSpPr>
            <p:nvPr/>
          </p:nvSpPr>
          <p:spPr bwMode="auto">
            <a:xfrm>
              <a:off x="3757555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23" name="Rectangle 8"/>
            <p:cNvSpPr>
              <a:spLocks noChangeArrowheads="1"/>
            </p:cNvSpPr>
            <p:nvPr/>
          </p:nvSpPr>
          <p:spPr bwMode="auto">
            <a:xfrm>
              <a:off x="5018030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24" name="Rectangle 9"/>
            <p:cNvSpPr>
              <a:spLocks noChangeArrowheads="1"/>
            </p:cNvSpPr>
            <p:nvPr/>
          </p:nvSpPr>
          <p:spPr bwMode="auto">
            <a:xfrm>
              <a:off x="7538980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825" name="Rectangle 10"/>
            <p:cNvSpPr>
              <a:spLocks noChangeArrowheads="1"/>
            </p:cNvSpPr>
            <p:nvPr/>
          </p:nvSpPr>
          <p:spPr bwMode="auto">
            <a:xfrm>
              <a:off x="6280093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29706" name="Group 118"/>
          <p:cNvGrpSpPr>
            <a:grpSpLocks/>
          </p:cNvGrpSpPr>
          <p:nvPr/>
        </p:nvGrpSpPr>
        <p:grpSpPr bwMode="auto">
          <a:xfrm>
            <a:off x="280988" y="2082800"/>
            <a:ext cx="1503362" cy="720725"/>
            <a:chOff x="249609" y="2066730"/>
            <a:chExt cx="1503420" cy="720920"/>
          </a:xfrm>
        </p:grpSpPr>
        <p:sp>
          <p:nvSpPr>
            <p:cNvPr id="29784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85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86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87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88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29789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297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…leading to</a:t>
            </a:r>
            <a:br>
              <a:rPr lang="en-US" smtClean="0"/>
            </a:br>
            <a:r>
              <a:rPr lang="en-US" smtClean="0"/>
              <a:t>a "Six by Six …by Six (+1)”</a:t>
            </a:r>
            <a:br>
              <a:rPr lang="en-US" smtClean="0"/>
            </a:br>
            <a:r>
              <a:rPr lang="en-US" smtClean="0"/>
              <a:t>transformation approach</a:t>
            </a:r>
            <a:endParaRPr lang="en-US" sz="1000" smtClean="0"/>
          </a:p>
        </p:txBody>
      </p:sp>
      <p:sp>
        <p:nvSpPr>
          <p:cNvPr id="29708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09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10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29711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29712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29713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29714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29715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29716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29717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Line 20"/>
          <p:cNvSpPr>
            <a:spLocks noChangeShapeType="1"/>
          </p:cNvSpPr>
          <p:nvPr/>
        </p:nvSpPr>
        <p:spPr bwMode="auto">
          <a:xfrm>
            <a:off x="1408113" y="4837113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27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28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29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0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1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2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3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4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5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6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7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8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39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0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1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2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3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4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5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6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7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8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49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0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1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2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3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4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5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6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7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58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59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60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61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62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9763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64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65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66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67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68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9769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29770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29771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29772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29773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29774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pic>
        <p:nvPicPr>
          <p:cNvPr id="29775" name="Picture 1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76" name="Picture 1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77" name="Line 20"/>
          <p:cNvSpPr>
            <a:spLocks noChangeShapeType="1"/>
          </p:cNvSpPr>
          <p:nvPr/>
        </p:nvSpPr>
        <p:spPr bwMode="auto">
          <a:xfrm flipV="1">
            <a:off x="4702175" y="4837113"/>
            <a:ext cx="418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78" name="Line 20"/>
          <p:cNvSpPr>
            <a:spLocks noChangeShapeType="1"/>
          </p:cNvSpPr>
          <p:nvPr/>
        </p:nvSpPr>
        <p:spPr bwMode="auto">
          <a:xfrm flipV="1">
            <a:off x="1404938" y="4214813"/>
            <a:ext cx="30448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79" name="Line 20"/>
          <p:cNvSpPr>
            <a:spLocks noChangeShapeType="1"/>
          </p:cNvSpPr>
          <p:nvPr/>
        </p:nvSpPr>
        <p:spPr bwMode="auto">
          <a:xfrm flipV="1">
            <a:off x="4713288" y="4221163"/>
            <a:ext cx="418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80" name="Picture 1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Date Placeholder 12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C6FDAC-425D-7A48-B006-06FC125C9D3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30" name="Slide Number Placeholder 1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7C0E9-00CE-4940-B3A9-DB3485F7954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5443538" y="2576513"/>
            <a:ext cx="2052637" cy="1785937"/>
          </a:xfrm>
          <a:custGeom>
            <a:avLst/>
            <a:gdLst/>
            <a:ahLst/>
            <a:cxnLst>
              <a:cxn ang="0">
                <a:pos x="0" y="1125"/>
              </a:cxn>
              <a:cxn ang="0">
                <a:pos x="645" y="0"/>
              </a:cxn>
              <a:cxn ang="0">
                <a:pos x="1293" y="1119"/>
              </a:cxn>
              <a:cxn ang="0">
                <a:pos x="0" y="1125"/>
              </a:cxn>
            </a:cxnLst>
            <a:rect l="0" t="0" r="r" b="b"/>
            <a:pathLst>
              <a:path w="1293" h="1125">
                <a:moveTo>
                  <a:pt x="0" y="1125"/>
                </a:moveTo>
                <a:lnTo>
                  <a:pt x="645" y="0"/>
                </a:lnTo>
                <a:lnTo>
                  <a:pt x="1293" y="1119"/>
                </a:lnTo>
                <a:lnTo>
                  <a:pt x="0" y="1125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alpha val="7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C0C0C0">
                  <a:alpha val="7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63500" dist="56796" dir="14606097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Enable fast-track/accelerated transformation/renewal</a:t>
            </a:r>
            <a:br>
              <a:rPr lang="en-US" smtClean="0"/>
            </a:br>
            <a:r>
              <a:rPr lang="en-US" smtClean="0"/>
              <a:t>…while ensuring operational delivery robustness…</a:t>
            </a:r>
          </a:p>
        </p:txBody>
      </p:sp>
      <p:sp>
        <p:nvSpPr>
          <p:cNvPr id="307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81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30734" name="Line 13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5" name="Line 14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6" name="Line 15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7" name="Line 16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8" name="Line 17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9" name="Line 18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0" name="Line 19"/>
          <p:cNvSpPr>
            <a:spLocks noChangeShapeType="1"/>
          </p:cNvSpPr>
          <p:nvPr/>
        </p:nvSpPr>
        <p:spPr bwMode="auto">
          <a:xfrm flipH="1">
            <a:off x="5508625" y="2579688"/>
            <a:ext cx="965200" cy="56197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Line 20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2" name="Line 21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3" name="Line 22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4" name="Line 23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5" name="Line 24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6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30747" name="WordArt 11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16764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30748" name="WordArt 12"/>
          <p:cNvSpPr>
            <a:spLocks noChangeArrowheads="1" noChangeShapeType="1" noTextEdit="1"/>
          </p:cNvSpPr>
          <p:nvPr/>
        </p:nvSpPr>
        <p:spPr bwMode="auto">
          <a:xfrm>
            <a:off x="7620000" y="4149725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30749" name="WordArt 16"/>
          <p:cNvSpPr>
            <a:spLocks noChangeArrowheads="1" noChangeShapeType="1" noTextEdit="1"/>
          </p:cNvSpPr>
          <p:nvPr/>
        </p:nvSpPr>
        <p:spPr bwMode="auto">
          <a:xfrm>
            <a:off x="5870575" y="4997450"/>
            <a:ext cx="12922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30750" name="WordArt 17"/>
          <p:cNvSpPr>
            <a:spLocks noChangeArrowheads="1" noChangeShapeType="1" noTextEdit="1"/>
          </p:cNvSpPr>
          <p:nvPr/>
        </p:nvSpPr>
        <p:spPr bwMode="auto">
          <a:xfrm>
            <a:off x="3962400" y="4149725"/>
            <a:ext cx="13985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30751" name="WordArt 18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9747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51C1A5-4C7C-F044-8D00-4D030569A871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78FC5A-0112-DE4C-9365-8C3F3960D03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5" name="Freeform 29"/>
          <p:cNvSpPr>
            <a:spLocks/>
          </p:cNvSpPr>
          <p:nvPr/>
        </p:nvSpPr>
        <p:spPr bwMode="auto">
          <a:xfrm>
            <a:off x="5462588" y="3167063"/>
            <a:ext cx="1004887" cy="585787"/>
          </a:xfrm>
          <a:custGeom>
            <a:avLst/>
            <a:gdLst>
              <a:gd name="T0" fmla="*/ 1595257319 w 633"/>
              <a:gd name="T1" fmla="*/ 929936069 h 369"/>
              <a:gd name="T2" fmla="*/ 0 w 633"/>
              <a:gd name="T3" fmla="*/ 0 h 369"/>
              <a:gd name="T4" fmla="*/ 0 60000 65536"/>
              <a:gd name="T5" fmla="*/ 0 60000 65536"/>
              <a:gd name="T6" fmla="*/ 0 w 633"/>
              <a:gd name="T7" fmla="*/ 0 h 369"/>
              <a:gd name="T8" fmla="*/ 633 w 633"/>
              <a:gd name="T9" fmla="*/ 369 h 3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3" h="369">
                <a:moveTo>
                  <a:pt x="633" y="36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8434" name="Freeform 2"/>
          <p:cNvSpPr>
            <a:spLocks/>
          </p:cNvSpPr>
          <p:nvPr/>
        </p:nvSpPr>
        <p:spPr bwMode="auto">
          <a:xfrm>
            <a:off x="5443538" y="2576513"/>
            <a:ext cx="2052637" cy="1785937"/>
          </a:xfrm>
          <a:custGeom>
            <a:avLst/>
            <a:gdLst/>
            <a:ahLst/>
            <a:cxnLst>
              <a:cxn ang="0">
                <a:pos x="0" y="1125"/>
              </a:cxn>
              <a:cxn ang="0">
                <a:pos x="645" y="0"/>
              </a:cxn>
              <a:cxn ang="0">
                <a:pos x="1293" y="1119"/>
              </a:cxn>
              <a:cxn ang="0">
                <a:pos x="0" y="1125"/>
              </a:cxn>
            </a:cxnLst>
            <a:rect l="0" t="0" r="r" b="b"/>
            <a:pathLst>
              <a:path w="1293" h="1125">
                <a:moveTo>
                  <a:pt x="0" y="1125"/>
                </a:moveTo>
                <a:lnTo>
                  <a:pt x="645" y="0"/>
                </a:lnTo>
                <a:lnTo>
                  <a:pt x="1293" y="1119"/>
                </a:lnTo>
                <a:lnTo>
                  <a:pt x="0" y="1125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alpha val="7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C0C0C0">
                  <a:alpha val="7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63500" dist="56796" dir="14606097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Enable fast-track/accelerated transformation/renewal</a:t>
            </a:r>
            <a:br>
              <a:rPr lang="en-US" smtClean="0"/>
            </a:br>
            <a:r>
              <a:rPr lang="en-US" smtClean="0"/>
              <a:t>…while aligning the innovative transformation elements…</a:t>
            </a:r>
          </a:p>
        </p:txBody>
      </p:sp>
      <p:sp>
        <p:nvSpPr>
          <p:cNvPr id="31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94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31759" name="Line 14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0" name="Line 15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1" name="Line 16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2" name="Line 17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3" name="Line 18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4" name="Line 19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5" name="Line 20"/>
          <p:cNvSpPr>
            <a:spLocks noChangeShapeType="1"/>
          </p:cNvSpPr>
          <p:nvPr/>
        </p:nvSpPr>
        <p:spPr bwMode="auto">
          <a:xfrm flipH="1">
            <a:off x="5508625" y="2579688"/>
            <a:ext cx="965200" cy="56197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6" name="Line 21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7" name="Line 22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8" name="Line 23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69" name="Line 24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0" name="Line 25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71" name="Freeform 28"/>
          <p:cNvSpPr>
            <a:spLocks/>
          </p:cNvSpPr>
          <p:nvPr/>
        </p:nvSpPr>
        <p:spPr bwMode="auto">
          <a:xfrm>
            <a:off x="6472238" y="3757613"/>
            <a:ext cx="1587" cy="1185862"/>
          </a:xfrm>
          <a:custGeom>
            <a:avLst/>
            <a:gdLst>
              <a:gd name="T0" fmla="*/ 0 w 1"/>
              <a:gd name="T1" fmla="*/ 0 h 747"/>
              <a:gd name="T2" fmla="*/ 0 w 1"/>
              <a:gd name="T3" fmla="*/ 1882555131 h 747"/>
              <a:gd name="T4" fmla="*/ 0 60000 65536"/>
              <a:gd name="T5" fmla="*/ 0 60000 65536"/>
              <a:gd name="T6" fmla="*/ 0 w 1"/>
              <a:gd name="T7" fmla="*/ 0 h 747"/>
              <a:gd name="T8" fmla="*/ 1 w 1"/>
              <a:gd name="T9" fmla="*/ 747 h 7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47">
                <a:moveTo>
                  <a:pt x="0" y="0"/>
                </a:moveTo>
                <a:lnTo>
                  <a:pt x="0" y="747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1772" name="Freeform 26"/>
          <p:cNvSpPr>
            <a:spLocks/>
          </p:cNvSpPr>
          <p:nvPr/>
        </p:nvSpPr>
        <p:spPr bwMode="auto">
          <a:xfrm>
            <a:off x="6497638" y="3157538"/>
            <a:ext cx="998537" cy="587375"/>
          </a:xfrm>
          <a:custGeom>
            <a:avLst/>
            <a:gdLst>
              <a:gd name="T0" fmla="*/ 0 w 629"/>
              <a:gd name="T1" fmla="*/ 932457813 h 370"/>
              <a:gd name="T2" fmla="*/ 1585176694 w 629"/>
              <a:gd name="T3" fmla="*/ 0 h 370"/>
              <a:gd name="T4" fmla="*/ 0 60000 65536"/>
              <a:gd name="T5" fmla="*/ 0 60000 65536"/>
              <a:gd name="T6" fmla="*/ 0 w 629"/>
              <a:gd name="T7" fmla="*/ 0 h 370"/>
              <a:gd name="T8" fmla="*/ 629 w 629"/>
              <a:gd name="T9" fmla="*/ 370 h 3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9" h="370">
                <a:moveTo>
                  <a:pt x="0" y="370"/>
                </a:moveTo>
                <a:lnTo>
                  <a:pt x="629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1773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31774" name="WordArt 11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16764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31775" name="WordArt 12"/>
          <p:cNvSpPr>
            <a:spLocks noChangeArrowheads="1" noChangeShapeType="1" noTextEdit="1"/>
          </p:cNvSpPr>
          <p:nvPr/>
        </p:nvSpPr>
        <p:spPr bwMode="auto">
          <a:xfrm>
            <a:off x="7620000" y="4149725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31776" name="WordArt 16"/>
          <p:cNvSpPr>
            <a:spLocks noChangeArrowheads="1" noChangeShapeType="1" noTextEdit="1"/>
          </p:cNvSpPr>
          <p:nvPr/>
        </p:nvSpPr>
        <p:spPr bwMode="auto">
          <a:xfrm>
            <a:off x="5870575" y="4997450"/>
            <a:ext cx="12922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31777" name="WordArt 17"/>
          <p:cNvSpPr>
            <a:spLocks noChangeArrowheads="1" noChangeShapeType="1" noTextEdit="1"/>
          </p:cNvSpPr>
          <p:nvPr/>
        </p:nvSpPr>
        <p:spPr bwMode="auto">
          <a:xfrm>
            <a:off x="3962400" y="4149725"/>
            <a:ext cx="13985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31778" name="WordArt 18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9747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2AEB19-84D6-5B44-B08B-7B7F449DA14D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F96F2-05FB-D843-834C-A2101C7595E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0" name="Freeform 2"/>
          <p:cNvSpPr>
            <a:spLocks/>
          </p:cNvSpPr>
          <p:nvPr/>
        </p:nvSpPr>
        <p:spPr bwMode="auto">
          <a:xfrm>
            <a:off x="5448300" y="3167063"/>
            <a:ext cx="2024063" cy="1776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0" y="1119"/>
              </a:cxn>
              <a:cxn ang="0">
                <a:pos x="1275" y="0"/>
              </a:cxn>
              <a:cxn ang="0">
                <a:pos x="0" y="0"/>
              </a:cxn>
            </a:cxnLst>
            <a:rect l="0" t="0" r="r" b="b"/>
            <a:pathLst>
              <a:path w="1275" h="1119">
                <a:moveTo>
                  <a:pt x="0" y="0"/>
                </a:moveTo>
                <a:lnTo>
                  <a:pt x="630" y="1119"/>
                </a:lnTo>
                <a:lnTo>
                  <a:pt x="127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alpha val="7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C0C0C0">
                  <a:alpha val="7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63500" dist="56796" dir="14606097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7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Enable fast-track/accelerated transformation/renewal</a:t>
            </a:r>
            <a:br>
              <a:rPr lang="en-US" smtClean="0"/>
            </a:br>
            <a:r>
              <a:rPr lang="en-US" smtClean="0"/>
              <a:t>…while ensuring sustainable systemic innovation robustness…</a:t>
            </a:r>
          </a:p>
        </p:txBody>
      </p:sp>
      <p:sp>
        <p:nvSpPr>
          <p:cNvPr id="327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22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H="1">
            <a:off x="5508625" y="2579688"/>
            <a:ext cx="965200" cy="56197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32795" name="WordArt 11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16764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32796" name="WordArt 12"/>
          <p:cNvSpPr>
            <a:spLocks noChangeArrowheads="1" noChangeShapeType="1" noTextEdit="1"/>
          </p:cNvSpPr>
          <p:nvPr/>
        </p:nvSpPr>
        <p:spPr bwMode="auto">
          <a:xfrm>
            <a:off x="7620000" y="4149725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32797" name="WordArt 16"/>
          <p:cNvSpPr>
            <a:spLocks noChangeArrowheads="1" noChangeShapeType="1" noTextEdit="1"/>
          </p:cNvSpPr>
          <p:nvPr/>
        </p:nvSpPr>
        <p:spPr bwMode="auto">
          <a:xfrm>
            <a:off x="5870575" y="4997450"/>
            <a:ext cx="12922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32798" name="WordArt 17"/>
          <p:cNvSpPr>
            <a:spLocks noChangeArrowheads="1" noChangeShapeType="1" noTextEdit="1"/>
          </p:cNvSpPr>
          <p:nvPr/>
        </p:nvSpPr>
        <p:spPr bwMode="auto">
          <a:xfrm>
            <a:off x="3962400" y="4149725"/>
            <a:ext cx="13985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32799" name="WordArt 18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9747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7A29476-150C-8445-9B24-60F1E5596264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D9EF0-6F43-B443-8EFF-583030680F4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803" name="Freeform 2"/>
          <p:cNvSpPr>
            <a:spLocks/>
          </p:cNvSpPr>
          <p:nvPr/>
        </p:nvSpPr>
        <p:spPr bwMode="auto">
          <a:xfrm>
            <a:off x="6472238" y="2586038"/>
            <a:ext cx="4762" cy="1166812"/>
          </a:xfrm>
          <a:custGeom>
            <a:avLst/>
            <a:gdLst>
              <a:gd name="T0" fmla="*/ 7558881 w 3"/>
              <a:gd name="T1" fmla="*/ 1852313256 h 735"/>
              <a:gd name="T2" fmla="*/ 0 w 3"/>
              <a:gd name="T3" fmla="*/ 0 h 735"/>
              <a:gd name="T4" fmla="*/ 0 60000 65536"/>
              <a:gd name="T5" fmla="*/ 0 60000 65536"/>
              <a:gd name="T6" fmla="*/ 0 w 3"/>
              <a:gd name="T7" fmla="*/ 0 h 735"/>
              <a:gd name="T8" fmla="*/ 3 w 3"/>
              <a:gd name="T9" fmla="*/ 735 h 7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735">
                <a:moveTo>
                  <a:pt x="3" y="73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5448300" y="3167063"/>
            <a:ext cx="2024063" cy="17764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0" y="1119"/>
              </a:cxn>
              <a:cxn ang="0">
                <a:pos x="1275" y="0"/>
              </a:cxn>
              <a:cxn ang="0">
                <a:pos x="0" y="0"/>
              </a:cxn>
            </a:cxnLst>
            <a:rect l="0" t="0" r="r" b="b"/>
            <a:pathLst>
              <a:path w="1275" h="1119">
                <a:moveTo>
                  <a:pt x="0" y="0"/>
                </a:moveTo>
                <a:lnTo>
                  <a:pt x="630" y="1119"/>
                </a:lnTo>
                <a:lnTo>
                  <a:pt x="1275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alpha val="7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C0C0C0">
                  <a:alpha val="7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63500" dist="56796" dir="14606097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8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Enable fast-track/accelerated transformation/renewal</a:t>
            </a:r>
            <a:br>
              <a:rPr lang="en-US" smtClean="0"/>
            </a:br>
            <a:r>
              <a:rPr lang="en-US" smtClean="0"/>
              <a:t>…while aligning operational delivery robustness &amp; through-life commitments transformation to systemic sustainable innovation…</a:t>
            </a:r>
          </a:p>
        </p:txBody>
      </p:sp>
      <p:sp>
        <p:nvSpPr>
          <p:cNvPr id="338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6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33807" name="Line 12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Line 13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Line 14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Line 15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Line 16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Line 17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Line 18"/>
          <p:cNvSpPr>
            <a:spLocks noChangeShapeType="1"/>
          </p:cNvSpPr>
          <p:nvPr/>
        </p:nvSpPr>
        <p:spPr bwMode="auto">
          <a:xfrm flipH="1">
            <a:off x="5508625" y="2579688"/>
            <a:ext cx="965200" cy="56197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Line 19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Line 20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Line 21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2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3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Freeform 24"/>
          <p:cNvSpPr>
            <a:spLocks/>
          </p:cNvSpPr>
          <p:nvPr/>
        </p:nvSpPr>
        <p:spPr bwMode="auto">
          <a:xfrm>
            <a:off x="6467475" y="3757613"/>
            <a:ext cx="1047750" cy="595312"/>
          </a:xfrm>
          <a:custGeom>
            <a:avLst/>
            <a:gdLst>
              <a:gd name="T0" fmla="*/ 0 w 660"/>
              <a:gd name="T1" fmla="*/ 0 h 375"/>
              <a:gd name="T2" fmla="*/ 1663303125 w 660"/>
              <a:gd name="T3" fmla="*/ 945057006 h 375"/>
              <a:gd name="T4" fmla="*/ 0 60000 65536"/>
              <a:gd name="T5" fmla="*/ 0 60000 65536"/>
              <a:gd name="T6" fmla="*/ 0 w 660"/>
              <a:gd name="T7" fmla="*/ 0 h 375"/>
              <a:gd name="T8" fmla="*/ 660 w 660"/>
              <a:gd name="T9" fmla="*/ 375 h 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0" h="375">
                <a:moveTo>
                  <a:pt x="0" y="0"/>
                </a:moveTo>
                <a:lnTo>
                  <a:pt x="660" y="375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3820" name="Freeform 25"/>
          <p:cNvSpPr>
            <a:spLocks/>
          </p:cNvSpPr>
          <p:nvPr/>
        </p:nvSpPr>
        <p:spPr bwMode="auto">
          <a:xfrm>
            <a:off x="5437188" y="3757613"/>
            <a:ext cx="1030287" cy="608012"/>
          </a:xfrm>
          <a:custGeom>
            <a:avLst/>
            <a:gdLst>
              <a:gd name="T0" fmla="*/ 1635579819 w 649"/>
              <a:gd name="T1" fmla="*/ 0 h 383"/>
              <a:gd name="T2" fmla="*/ 0 w 649"/>
              <a:gd name="T3" fmla="*/ 965218256 h 383"/>
              <a:gd name="T4" fmla="*/ 0 60000 65536"/>
              <a:gd name="T5" fmla="*/ 0 60000 65536"/>
              <a:gd name="T6" fmla="*/ 0 w 649"/>
              <a:gd name="T7" fmla="*/ 0 h 383"/>
              <a:gd name="T8" fmla="*/ 649 w 649"/>
              <a:gd name="T9" fmla="*/ 383 h 3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9" h="383">
                <a:moveTo>
                  <a:pt x="649" y="0"/>
                </a:moveTo>
                <a:lnTo>
                  <a:pt x="0" y="383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3821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33822" name="WordArt 11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16764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33823" name="WordArt 12"/>
          <p:cNvSpPr>
            <a:spLocks noChangeArrowheads="1" noChangeShapeType="1" noTextEdit="1"/>
          </p:cNvSpPr>
          <p:nvPr/>
        </p:nvSpPr>
        <p:spPr bwMode="auto">
          <a:xfrm>
            <a:off x="7620000" y="4149725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33824" name="WordArt 16"/>
          <p:cNvSpPr>
            <a:spLocks noChangeArrowheads="1" noChangeShapeType="1" noTextEdit="1"/>
          </p:cNvSpPr>
          <p:nvPr/>
        </p:nvSpPr>
        <p:spPr bwMode="auto">
          <a:xfrm>
            <a:off x="5870575" y="4997450"/>
            <a:ext cx="12922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33825" name="WordArt 17"/>
          <p:cNvSpPr>
            <a:spLocks noChangeArrowheads="1" noChangeShapeType="1" noTextEdit="1"/>
          </p:cNvSpPr>
          <p:nvPr/>
        </p:nvSpPr>
        <p:spPr bwMode="auto">
          <a:xfrm>
            <a:off x="3962400" y="4149725"/>
            <a:ext cx="13985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33826" name="WordArt 18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9747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634084-3EE4-D049-A4D2-3974765A5BC0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F5ABE-BCFD-7645-BC1A-DB1C4A74A9D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4" name="Freeform 26"/>
          <p:cNvSpPr>
            <a:spLocks/>
          </p:cNvSpPr>
          <p:nvPr/>
        </p:nvSpPr>
        <p:spPr bwMode="auto">
          <a:xfrm>
            <a:off x="5462588" y="3167063"/>
            <a:ext cx="1004887" cy="585787"/>
          </a:xfrm>
          <a:custGeom>
            <a:avLst/>
            <a:gdLst>
              <a:gd name="T0" fmla="*/ 1595257319 w 633"/>
              <a:gd name="T1" fmla="*/ 929936069 h 369"/>
              <a:gd name="T2" fmla="*/ 0 w 633"/>
              <a:gd name="T3" fmla="*/ 0 h 369"/>
              <a:gd name="T4" fmla="*/ 0 60000 65536"/>
              <a:gd name="T5" fmla="*/ 0 60000 65536"/>
              <a:gd name="T6" fmla="*/ 0 w 633"/>
              <a:gd name="T7" fmla="*/ 0 h 369"/>
              <a:gd name="T8" fmla="*/ 633 w 633"/>
              <a:gd name="T9" fmla="*/ 369 h 3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3" h="369">
                <a:moveTo>
                  <a:pt x="633" y="369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5443538" y="2576513"/>
            <a:ext cx="2038350" cy="2362200"/>
          </a:xfrm>
          <a:custGeom>
            <a:avLst/>
            <a:gdLst/>
            <a:ahLst/>
            <a:cxnLst>
              <a:cxn ang="0">
                <a:pos x="0" y="1125"/>
              </a:cxn>
              <a:cxn ang="0">
                <a:pos x="645" y="0"/>
              </a:cxn>
              <a:cxn ang="0">
                <a:pos x="1284" y="363"/>
              </a:cxn>
              <a:cxn ang="0">
                <a:pos x="630" y="1488"/>
              </a:cxn>
              <a:cxn ang="0">
                <a:pos x="0" y="1125"/>
              </a:cxn>
            </a:cxnLst>
            <a:rect l="0" t="0" r="r" b="b"/>
            <a:pathLst>
              <a:path w="1284" h="1488">
                <a:moveTo>
                  <a:pt x="0" y="1125"/>
                </a:moveTo>
                <a:lnTo>
                  <a:pt x="645" y="0"/>
                </a:lnTo>
                <a:lnTo>
                  <a:pt x="1284" y="363"/>
                </a:lnTo>
                <a:lnTo>
                  <a:pt x="630" y="1488"/>
                </a:lnTo>
                <a:lnTo>
                  <a:pt x="0" y="1125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alpha val="7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C0C0C0">
                  <a:alpha val="7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63500" dist="56796" dir="14606097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Enable fast-track/accelerated transformation/renewal</a:t>
            </a:r>
            <a:br>
              <a:rPr lang="en-US" smtClean="0"/>
            </a:br>
            <a:r>
              <a:rPr lang="en-US" smtClean="0"/>
              <a:t>…while aligning operational delivery with enabling capabilities etc transformation…</a:t>
            </a:r>
          </a:p>
        </p:txBody>
      </p:sp>
      <p:sp>
        <p:nvSpPr>
          <p:cNvPr id="34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81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34828" name="Line 10"/>
          <p:cNvSpPr>
            <a:spLocks noChangeShapeType="1"/>
          </p:cNvSpPr>
          <p:nvPr/>
        </p:nvSpPr>
        <p:spPr bwMode="auto">
          <a:xfrm>
            <a:off x="6473825" y="2565400"/>
            <a:ext cx="0" cy="2376488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 rot="3600000">
            <a:off x="6473032" y="2566194"/>
            <a:ext cx="0" cy="2376487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Line 16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4" name="Line 17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Line 18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 flipH="1">
            <a:off x="5508625" y="2579688"/>
            <a:ext cx="965200" cy="56197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1" name="Line 24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42" name="Freeform 27"/>
          <p:cNvSpPr>
            <a:spLocks/>
          </p:cNvSpPr>
          <p:nvPr/>
        </p:nvSpPr>
        <p:spPr bwMode="auto">
          <a:xfrm>
            <a:off x="6467475" y="3757613"/>
            <a:ext cx="1047750" cy="595312"/>
          </a:xfrm>
          <a:custGeom>
            <a:avLst/>
            <a:gdLst>
              <a:gd name="T0" fmla="*/ 0 w 660"/>
              <a:gd name="T1" fmla="*/ 0 h 375"/>
              <a:gd name="T2" fmla="*/ 1663303125 w 660"/>
              <a:gd name="T3" fmla="*/ 945057006 h 375"/>
              <a:gd name="T4" fmla="*/ 0 60000 65536"/>
              <a:gd name="T5" fmla="*/ 0 60000 65536"/>
              <a:gd name="T6" fmla="*/ 0 w 660"/>
              <a:gd name="T7" fmla="*/ 0 h 375"/>
              <a:gd name="T8" fmla="*/ 660 w 660"/>
              <a:gd name="T9" fmla="*/ 375 h 3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0" h="375">
                <a:moveTo>
                  <a:pt x="0" y="0"/>
                </a:moveTo>
                <a:lnTo>
                  <a:pt x="660" y="375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4843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34844" name="WordArt 11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16764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34845" name="WordArt 12"/>
          <p:cNvSpPr>
            <a:spLocks noChangeArrowheads="1" noChangeShapeType="1" noTextEdit="1"/>
          </p:cNvSpPr>
          <p:nvPr/>
        </p:nvSpPr>
        <p:spPr bwMode="auto">
          <a:xfrm>
            <a:off x="7620000" y="4149725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34846" name="WordArt 16"/>
          <p:cNvSpPr>
            <a:spLocks noChangeArrowheads="1" noChangeShapeType="1" noTextEdit="1"/>
          </p:cNvSpPr>
          <p:nvPr/>
        </p:nvSpPr>
        <p:spPr bwMode="auto">
          <a:xfrm>
            <a:off x="5870575" y="4997450"/>
            <a:ext cx="12922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34847" name="WordArt 17"/>
          <p:cNvSpPr>
            <a:spLocks noChangeArrowheads="1" noChangeShapeType="1" noTextEdit="1"/>
          </p:cNvSpPr>
          <p:nvPr/>
        </p:nvSpPr>
        <p:spPr bwMode="auto">
          <a:xfrm>
            <a:off x="3962400" y="4149725"/>
            <a:ext cx="13985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34848" name="WordArt 18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9747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DBEABD9-1EF6-4A4A-9406-B4FA9E9C71EC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0B43B-A703-9548-8121-D8D54A9E91A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8" name="Freeform 27"/>
          <p:cNvSpPr>
            <a:spLocks/>
          </p:cNvSpPr>
          <p:nvPr/>
        </p:nvSpPr>
        <p:spPr bwMode="auto">
          <a:xfrm>
            <a:off x="6497638" y="3157538"/>
            <a:ext cx="998537" cy="587375"/>
          </a:xfrm>
          <a:custGeom>
            <a:avLst/>
            <a:gdLst>
              <a:gd name="T0" fmla="*/ 0 w 629"/>
              <a:gd name="T1" fmla="*/ 932457813 h 370"/>
              <a:gd name="T2" fmla="*/ 1585176694 w 629"/>
              <a:gd name="T3" fmla="*/ 0 h 370"/>
              <a:gd name="T4" fmla="*/ 0 60000 65536"/>
              <a:gd name="T5" fmla="*/ 0 60000 65536"/>
              <a:gd name="T6" fmla="*/ 0 w 629"/>
              <a:gd name="T7" fmla="*/ 0 h 370"/>
              <a:gd name="T8" fmla="*/ 629 w 629"/>
              <a:gd name="T9" fmla="*/ 370 h 3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9" h="370">
                <a:moveTo>
                  <a:pt x="0" y="370"/>
                </a:moveTo>
                <a:lnTo>
                  <a:pt x="629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5448300" y="2576513"/>
            <a:ext cx="2057400" cy="2362200"/>
          </a:xfrm>
          <a:custGeom>
            <a:avLst/>
            <a:gdLst/>
            <a:ahLst/>
            <a:cxnLst>
              <a:cxn ang="0">
                <a:pos x="0" y="372"/>
              </a:cxn>
              <a:cxn ang="0">
                <a:pos x="642" y="0"/>
              </a:cxn>
              <a:cxn ang="0">
                <a:pos x="1296" y="1110"/>
              </a:cxn>
              <a:cxn ang="0">
                <a:pos x="633" y="1488"/>
              </a:cxn>
              <a:cxn ang="0">
                <a:pos x="0" y="372"/>
              </a:cxn>
            </a:cxnLst>
            <a:rect l="0" t="0" r="r" b="b"/>
            <a:pathLst>
              <a:path w="1296" h="1488">
                <a:moveTo>
                  <a:pt x="0" y="372"/>
                </a:moveTo>
                <a:lnTo>
                  <a:pt x="642" y="0"/>
                </a:lnTo>
                <a:lnTo>
                  <a:pt x="1296" y="1110"/>
                </a:lnTo>
                <a:lnTo>
                  <a:pt x="633" y="1488"/>
                </a:lnTo>
                <a:lnTo>
                  <a:pt x="0" y="372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alpha val="7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C0C0C0">
                  <a:alpha val="70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>
            <a:outerShdw blurRad="63500" dist="53882" dir="189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5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Enable fast-track/accelerated transformation/renewal</a:t>
            </a:r>
            <a:br>
              <a:rPr lang="en-US" smtClean="0"/>
            </a:br>
            <a:r>
              <a:rPr lang="en-US" smtClean="0"/>
              <a:t>…while aligning systemic sustainable innovation with short-to-long-term &amp; strategic-to-operational extended-enterprise business alignment…</a:t>
            </a:r>
          </a:p>
        </p:txBody>
      </p:sp>
      <p:sp>
        <p:nvSpPr>
          <p:cNvPr id="35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67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35852" name="Line 10"/>
          <p:cNvSpPr>
            <a:spLocks noChangeShapeType="1"/>
          </p:cNvSpPr>
          <p:nvPr/>
        </p:nvSpPr>
        <p:spPr bwMode="auto">
          <a:xfrm>
            <a:off x="6473825" y="2565400"/>
            <a:ext cx="0" cy="2376488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 rot="7200000">
            <a:off x="6485732" y="2569369"/>
            <a:ext cx="0" cy="2376487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0" name="Freeform 19"/>
          <p:cNvSpPr>
            <a:spLocks/>
          </p:cNvSpPr>
          <p:nvPr/>
        </p:nvSpPr>
        <p:spPr bwMode="auto">
          <a:xfrm>
            <a:off x="5453063" y="2579688"/>
            <a:ext cx="1020762" cy="582612"/>
          </a:xfrm>
          <a:custGeom>
            <a:avLst/>
            <a:gdLst>
              <a:gd name="T0" fmla="*/ 1620458881 w 643"/>
              <a:gd name="T1" fmla="*/ 0 h 367"/>
              <a:gd name="T2" fmla="*/ 0 w 643"/>
              <a:gd name="T3" fmla="*/ 924895756 h 367"/>
              <a:gd name="T4" fmla="*/ 0 60000 65536"/>
              <a:gd name="T5" fmla="*/ 0 60000 65536"/>
              <a:gd name="T6" fmla="*/ 0 w 643"/>
              <a:gd name="T7" fmla="*/ 0 h 367"/>
              <a:gd name="T8" fmla="*/ 643 w 643"/>
              <a:gd name="T9" fmla="*/ 367 h 3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3" h="367">
                <a:moveTo>
                  <a:pt x="643" y="0"/>
                </a:moveTo>
                <a:lnTo>
                  <a:pt x="0" y="367"/>
                </a:lnTo>
              </a:path>
            </a:pathLst>
          </a:cu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61" name="Line 20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3" name="Line 22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4" name="Line 23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66" name="Freeform 26"/>
          <p:cNvSpPr>
            <a:spLocks/>
          </p:cNvSpPr>
          <p:nvPr/>
        </p:nvSpPr>
        <p:spPr bwMode="auto">
          <a:xfrm>
            <a:off x="5437188" y="3757613"/>
            <a:ext cx="1030287" cy="608012"/>
          </a:xfrm>
          <a:custGeom>
            <a:avLst/>
            <a:gdLst>
              <a:gd name="T0" fmla="*/ 1635579819 w 649"/>
              <a:gd name="T1" fmla="*/ 0 h 383"/>
              <a:gd name="T2" fmla="*/ 0 w 649"/>
              <a:gd name="T3" fmla="*/ 965218256 h 383"/>
              <a:gd name="T4" fmla="*/ 0 60000 65536"/>
              <a:gd name="T5" fmla="*/ 0 60000 65536"/>
              <a:gd name="T6" fmla="*/ 0 w 649"/>
              <a:gd name="T7" fmla="*/ 0 h 383"/>
              <a:gd name="T8" fmla="*/ 649 w 649"/>
              <a:gd name="T9" fmla="*/ 383 h 3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9" h="383">
                <a:moveTo>
                  <a:pt x="649" y="0"/>
                </a:moveTo>
                <a:lnTo>
                  <a:pt x="0" y="383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5867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35868" name="WordArt 11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16764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35869" name="WordArt 12"/>
          <p:cNvSpPr>
            <a:spLocks noChangeArrowheads="1" noChangeShapeType="1" noTextEdit="1"/>
          </p:cNvSpPr>
          <p:nvPr/>
        </p:nvSpPr>
        <p:spPr bwMode="auto">
          <a:xfrm>
            <a:off x="7620000" y="4149725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35870" name="WordArt 16"/>
          <p:cNvSpPr>
            <a:spLocks noChangeArrowheads="1" noChangeShapeType="1" noTextEdit="1"/>
          </p:cNvSpPr>
          <p:nvPr/>
        </p:nvSpPr>
        <p:spPr bwMode="auto">
          <a:xfrm>
            <a:off x="5870575" y="4997450"/>
            <a:ext cx="12922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35871" name="WordArt 17"/>
          <p:cNvSpPr>
            <a:spLocks noChangeArrowheads="1" noChangeShapeType="1" noTextEdit="1"/>
          </p:cNvSpPr>
          <p:nvPr/>
        </p:nvSpPr>
        <p:spPr bwMode="auto">
          <a:xfrm>
            <a:off x="3962400" y="4149725"/>
            <a:ext cx="13985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35872" name="WordArt 18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9747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6F967B-3C65-F04D-8288-7759A0FC8667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ED1B0-B0AA-B443-9AB2-AA93DC5EC5C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230095" y="29321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3889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872" name="Freeform 26"/>
          <p:cNvSpPr>
            <a:spLocks/>
          </p:cNvSpPr>
          <p:nvPr/>
        </p:nvSpPr>
        <p:spPr bwMode="auto">
          <a:xfrm>
            <a:off x="6472238" y="3757613"/>
            <a:ext cx="1587" cy="1185862"/>
          </a:xfrm>
          <a:custGeom>
            <a:avLst/>
            <a:gdLst>
              <a:gd name="T0" fmla="*/ 0 w 1"/>
              <a:gd name="T1" fmla="*/ 0 h 747"/>
              <a:gd name="T2" fmla="*/ 0 w 1"/>
              <a:gd name="T3" fmla="*/ 1882555131 h 747"/>
              <a:gd name="T4" fmla="*/ 0 60000 65536"/>
              <a:gd name="T5" fmla="*/ 0 60000 65536"/>
              <a:gd name="T6" fmla="*/ 0 w 1"/>
              <a:gd name="T7" fmla="*/ 0 h 747"/>
              <a:gd name="T8" fmla="*/ 1 w 1"/>
              <a:gd name="T9" fmla="*/ 747 h 74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47">
                <a:moveTo>
                  <a:pt x="0" y="0"/>
                </a:moveTo>
                <a:lnTo>
                  <a:pt x="0" y="747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5448300" y="3157538"/>
            <a:ext cx="2057400" cy="1204912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290" y="0"/>
              </a:cxn>
              <a:cxn ang="0">
                <a:pos x="1296" y="744"/>
              </a:cxn>
              <a:cxn ang="0">
                <a:pos x="0" y="759"/>
              </a:cxn>
              <a:cxn ang="0">
                <a:pos x="0" y="6"/>
              </a:cxn>
            </a:cxnLst>
            <a:rect l="0" t="0" r="r" b="b"/>
            <a:pathLst>
              <a:path w="1296" h="759">
                <a:moveTo>
                  <a:pt x="0" y="6"/>
                </a:moveTo>
                <a:lnTo>
                  <a:pt x="1290" y="0"/>
                </a:lnTo>
                <a:lnTo>
                  <a:pt x="1296" y="744"/>
                </a:lnTo>
                <a:lnTo>
                  <a:pt x="0" y="759"/>
                </a:lnTo>
                <a:lnTo>
                  <a:pt x="0" y="6"/>
                </a:lnTo>
                <a:close/>
              </a:path>
            </a:pathLst>
          </a:custGeom>
          <a:gradFill rotWithShape="1">
            <a:gsLst>
              <a:gs pos="0">
                <a:srgbClr val="C0C0C0">
                  <a:alpha val="70000"/>
                </a:srgbClr>
              </a:gs>
              <a:gs pos="50000">
                <a:schemeClr val="bg1">
                  <a:alpha val="80000"/>
                </a:schemeClr>
              </a:gs>
              <a:gs pos="100000">
                <a:srgbClr val="C0C0C0">
                  <a:alpha val="70000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6874" name="Freeform 2"/>
          <p:cNvSpPr>
            <a:spLocks/>
          </p:cNvSpPr>
          <p:nvPr/>
        </p:nvSpPr>
        <p:spPr bwMode="auto">
          <a:xfrm>
            <a:off x="6472238" y="2586038"/>
            <a:ext cx="4762" cy="1166812"/>
          </a:xfrm>
          <a:custGeom>
            <a:avLst/>
            <a:gdLst>
              <a:gd name="T0" fmla="*/ 7558881 w 3"/>
              <a:gd name="T1" fmla="*/ 1852313256 h 735"/>
              <a:gd name="T2" fmla="*/ 0 w 3"/>
              <a:gd name="T3" fmla="*/ 0 h 735"/>
              <a:gd name="T4" fmla="*/ 0 60000 65536"/>
              <a:gd name="T5" fmla="*/ 0 60000 65536"/>
              <a:gd name="T6" fmla="*/ 0 w 3"/>
              <a:gd name="T7" fmla="*/ 0 h 735"/>
              <a:gd name="T8" fmla="*/ 3 w 3"/>
              <a:gd name="T9" fmla="*/ 735 h 7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735">
                <a:moveTo>
                  <a:pt x="3" y="73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Enable fast-track/accelerated transformation/renewal</a:t>
            </a:r>
            <a:br>
              <a:rPr lang="en-US" smtClean="0"/>
            </a:br>
            <a:r>
              <a:rPr lang="en-US" smtClean="0"/>
              <a:t>…while aligning speed, agility and resiliency with sustainable performance levels and related enablers…</a:t>
            </a:r>
          </a:p>
        </p:txBody>
      </p:sp>
      <p:sp>
        <p:nvSpPr>
          <p:cNvPr id="3687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81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rot="7200000">
            <a:off x="6485732" y="2569369"/>
            <a:ext cx="0" cy="2376487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Freeform 20"/>
          <p:cNvSpPr>
            <a:spLocks/>
          </p:cNvSpPr>
          <p:nvPr/>
        </p:nvSpPr>
        <p:spPr bwMode="auto">
          <a:xfrm>
            <a:off x="5453063" y="2579688"/>
            <a:ext cx="1020762" cy="582612"/>
          </a:xfrm>
          <a:custGeom>
            <a:avLst/>
            <a:gdLst>
              <a:gd name="T0" fmla="*/ 1620458881 w 643"/>
              <a:gd name="T1" fmla="*/ 0 h 367"/>
              <a:gd name="T2" fmla="*/ 0 w 643"/>
              <a:gd name="T3" fmla="*/ 924895756 h 367"/>
              <a:gd name="T4" fmla="*/ 0 60000 65536"/>
              <a:gd name="T5" fmla="*/ 0 60000 65536"/>
              <a:gd name="T6" fmla="*/ 0 w 643"/>
              <a:gd name="T7" fmla="*/ 0 h 367"/>
              <a:gd name="T8" fmla="*/ 643 w 643"/>
              <a:gd name="T9" fmla="*/ 367 h 3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3" h="367">
                <a:moveTo>
                  <a:pt x="643" y="0"/>
                </a:moveTo>
                <a:lnTo>
                  <a:pt x="0" y="367"/>
                </a:lnTo>
              </a:path>
            </a:pathLst>
          </a:cu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Line 27"/>
          <p:cNvSpPr>
            <a:spLocks noChangeShapeType="1"/>
          </p:cNvSpPr>
          <p:nvPr/>
        </p:nvSpPr>
        <p:spPr bwMode="auto">
          <a:xfrm rot="3600000">
            <a:off x="6473032" y="2566194"/>
            <a:ext cx="0" cy="2376487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1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36892" name="WordArt 11"/>
          <p:cNvSpPr>
            <a:spLocks noChangeArrowheads="1" noChangeShapeType="1" noTextEdit="1"/>
          </p:cNvSpPr>
          <p:nvPr/>
        </p:nvSpPr>
        <p:spPr bwMode="auto">
          <a:xfrm>
            <a:off x="7467600" y="2514600"/>
            <a:ext cx="16764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36893" name="WordArt 12"/>
          <p:cNvSpPr>
            <a:spLocks noChangeArrowheads="1" noChangeShapeType="1" noTextEdit="1"/>
          </p:cNvSpPr>
          <p:nvPr/>
        </p:nvSpPr>
        <p:spPr bwMode="auto">
          <a:xfrm>
            <a:off x="7620000" y="4149725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36894" name="WordArt 16"/>
          <p:cNvSpPr>
            <a:spLocks noChangeArrowheads="1" noChangeShapeType="1" noTextEdit="1"/>
          </p:cNvSpPr>
          <p:nvPr/>
        </p:nvSpPr>
        <p:spPr bwMode="auto">
          <a:xfrm>
            <a:off x="5870575" y="4997450"/>
            <a:ext cx="12922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36895" name="WordArt 17"/>
          <p:cNvSpPr>
            <a:spLocks noChangeArrowheads="1" noChangeShapeType="1" noTextEdit="1"/>
          </p:cNvSpPr>
          <p:nvPr/>
        </p:nvSpPr>
        <p:spPr bwMode="auto">
          <a:xfrm>
            <a:off x="3962400" y="4149725"/>
            <a:ext cx="1398588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36896" name="WordArt 18"/>
          <p:cNvSpPr>
            <a:spLocks noChangeArrowheads="1" noChangeShapeType="1" noTextEdit="1"/>
          </p:cNvSpPr>
          <p:nvPr/>
        </p:nvSpPr>
        <p:spPr bwMode="auto">
          <a:xfrm>
            <a:off x="4419600" y="2590800"/>
            <a:ext cx="974725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C0C0C0"/>
                </a:solidFill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20EF77-A733-BA43-B9EA-8279C322D044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6C303-8146-D545-8A6C-4B5EE52ED49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Need for A Systematic Transformation &amp; Renewal</a:t>
            </a:r>
            <a:br>
              <a:rPr lang="en-US" smtClean="0"/>
            </a:br>
            <a:r>
              <a:rPr lang="en-US" smtClean="0"/>
              <a:t>Coordination Approach for Extended-Enterprise Transformation Acceleration</a:t>
            </a:r>
            <a:br>
              <a:rPr lang="en-US" smtClean="0"/>
            </a:br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9925" cy="4525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Emerging new competition in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systemic innovations require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further transformation in…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Speed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Innovation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Service levels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Cost effectiveness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Business alignment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“Platforms”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67125" y="1600200"/>
            <a:ext cx="5019675" cy="4525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In extended systems-enterprise renewal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&amp; transformation, such acceleration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perspectives interpret into..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Extended Enterprise Speed, Agility &amp; Resiliency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Through-Life Value-Creation-Systems Innovation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Extended-Enterprise Operational Service Levels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Sustainable Cost Effectiveness &amp; Commitment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Systems-Enterprise Business Alignment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Platforms, Capabilities &amp; Operations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B1EF4E-B2BE-6446-AE22-8D0CAA4EC46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0EBC56-C746-BC4A-8CAB-7D794C90619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3350" y="5906513"/>
            <a:ext cx="8330766" cy="745571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 sx="98000" sy="98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bIns="144000">
            <a:sp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 holistic, continuous and systematic transformation &amp; renewal coordination approach for extended-enterprise transformation acceleration is needed…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…Such multiple concurrent perspectives coordination require</a:t>
            </a:r>
            <a:br>
              <a:rPr lang="en-US" smtClean="0"/>
            </a:br>
            <a:r>
              <a:rPr lang="en-US" smtClean="0"/>
              <a:t>an expansion of a ”flat Six-by-Six” perspective into a more elaborate </a:t>
            </a:r>
            <a:br>
              <a:rPr lang="en-US" smtClean="0"/>
            </a:br>
            <a:r>
              <a:rPr lang="en-US" smtClean="0"/>
              <a:t>transformation/renewal coordination approach…</a:t>
            </a:r>
            <a:endParaRPr lang="en-US" sz="1000" smtClean="0"/>
          </a:p>
        </p:txBody>
      </p:sp>
      <p:sp>
        <p:nvSpPr>
          <p:cNvPr id="37891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892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893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37899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37900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7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8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9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1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2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3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4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5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6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7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8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19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0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1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2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3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4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5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6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7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8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29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0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1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2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3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4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5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6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7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8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39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40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41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42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43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44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45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46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947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948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949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950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951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7952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53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54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55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56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57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58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7959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37960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37961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37962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37963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37964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121" name="Circular Arrow 120"/>
          <p:cNvSpPr/>
          <p:nvPr/>
        </p:nvSpPr>
        <p:spPr>
          <a:xfrm rot="14346851">
            <a:off x="4010026" y="3284537"/>
            <a:ext cx="2125662" cy="2100263"/>
          </a:xfrm>
          <a:prstGeom prst="circularArrow">
            <a:avLst>
              <a:gd name="adj1" fmla="val 6471"/>
              <a:gd name="adj2" fmla="val 1597558"/>
              <a:gd name="adj3" fmla="val 19651852"/>
              <a:gd name="adj4" fmla="val 3470016"/>
              <a:gd name="adj5" fmla="val 104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Circular Arrow 121"/>
          <p:cNvSpPr/>
          <p:nvPr/>
        </p:nvSpPr>
        <p:spPr>
          <a:xfrm rot="12387631" flipV="1">
            <a:off x="4081463" y="3914775"/>
            <a:ext cx="2127250" cy="2100263"/>
          </a:xfrm>
          <a:prstGeom prst="circularArrow">
            <a:avLst>
              <a:gd name="adj1" fmla="val 6471"/>
              <a:gd name="adj2" fmla="val 1597558"/>
              <a:gd name="adj3" fmla="val 19651852"/>
              <a:gd name="adj4" fmla="val 3470016"/>
              <a:gd name="adj5" fmla="val 104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3390291-B5E6-294A-87C7-19A17923F549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BA679-6280-E648-B739-73681D9549E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15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16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17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18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19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4" name="Circular Arrow 123"/>
          <p:cNvSpPr/>
          <p:nvPr/>
        </p:nvSpPr>
        <p:spPr>
          <a:xfrm rot="13261429">
            <a:off x="3963756" y="3284538"/>
            <a:ext cx="2125663" cy="2100262"/>
          </a:xfrm>
          <a:prstGeom prst="circularArrow">
            <a:avLst>
              <a:gd name="adj1" fmla="val 6471"/>
              <a:gd name="adj2" fmla="val 1597558"/>
              <a:gd name="adj3" fmla="val 19651852"/>
              <a:gd name="adj4" fmla="val 3470016"/>
              <a:gd name="adj5" fmla="val 10496"/>
            </a:avLst>
          </a:prstGeom>
          <a:scene3d>
            <a:camera prst="orthographicFront">
              <a:rot lat="2302850" lon="3256702" rev="735175"/>
            </a:camera>
            <a:lightRig rig="threePt" dir="t">
              <a:rot lat="0" lon="0" rev="0"/>
            </a:lightRig>
          </a:scene3d>
          <a:sp3d extrusionH="127000" contourW="12700">
            <a:extrusionClr>
              <a:schemeClr val="bg1"/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921" name="Group 119"/>
          <p:cNvGrpSpPr>
            <a:grpSpLocks/>
          </p:cNvGrpSpPr>
          <p:nvPr/>
        </p:nvGrpSpPr>
        <p:grpSpPr bwMode="auto">
          <a:xfrm>
            <a:off x="1457325" y="1479550"/>
            <a:ext cx="7804150" cy="720725"/>
            <a:chOff x="1238193" y="1056275"/>
            <a:chExt cx="7804207" cy="720920"/>
          </a:xfrm>
        </p:grpSpPr>
        <p:sp>
          <p:nvSpPr>
            <p:cNvPr id="39006" name="Rectangle 5"/>
            <p:cNvSpPr>
              <a:spLocks noChangeArrowheads="1"/>
            </p:cNvSpPr>
            <p:nvPr/>
          </p:nvSpPr>
          <p:spPr bwMode="auto">
            <a:xfrm>
              <a:off x="1560513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7" name="Rectangle 6"/>
            <p:cNvSpPr>
              <a:spLocks noChangeArrowheads="1"/>
            </p:cNvSpPr>
            <p:nvPr/>
          </p:nvSpPr>
          <p:spPr bwMode="auto">
            <a:xfrm>
              <a:off x="2820988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8" name="Rectangle 7"/>
            <p:cNvSpPr>
              <a:spLocks noChangeArrowheads="1"/>
            </p:cNvSpPr>
            <p:nvPr/>
          </p:nvSpPr>
          <p:spPr bwMode="auto">
            <a:xfrm>
              <a:off x="4079875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9" name="Rectangle 8"/>
            <p:cNvSpPr>
              <a:spLocks noChangeArrowheads="1"/>
            </p:cNvSpPr>
            <p:nvPr/>
          </p:nvSpPr>
          <p:spPr bwMode="auto">
            <a:xfrm>
              <a:off x="5340350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0" name="Rectangle 9"/>
            <p:cNvSpPr>
              <a:spLocks noChangeArrowheads="1"/>
            </p:cNvSpPr>
            <p:nvPr/>
          </p:nvSpPr>
          <p:spPr bwMode="auto">
            <a:xfrm>
              <a:off x="7861300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1" name="Rectangle 10"/>
            <p:cNvSpPr>
              <a:spLocks noChangeArrowheads="1"/>
            </p:cNvSpPr>
            <p:nvPr/>
          </p:nvSpPr>
          <p:spPr bwMode="auto">
            <a:xfrm>
              <a:off x="6602413" y="10562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2" name="Rectangle 5"/>
            <p:cNvSpPr>
              <a:spLocks noChangeArrowheads="1"/>
            </p:cNvSpPr>
            <p:nvPr/>
          </p:nvSpPr>
          <p:spPr bwMode="auto">
            <a:xfrm>
              <a:off x="1493421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3" name="Rectangle 6"/>
            <p:cNvSpPr>
              <a:spLocks noChangeArrowheads="1"/>
            </p:cNvSpPr>
            <p:nvPr/>
          </p:nvSpPr>
          <p:spPr bwMode="auto">
            <a:xfrm>
              <a:off x="2753896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4" name="Rectangle 7"/>
            <p:cNvSpPr>
              <a:spLocks noChangeArrowheads="1"/>
            </p:cNvSpPr>
            <p:nvPr/>
          </p:nvSpPr>
          <p:spPr bwMode="auto">
            <a:xfrm>
              <a:off x="4012783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5" name="Rectangle 8"/>
            <p:cNvSpPr>
              <a:spLocks noChangeArrowheads="1"/>
            </p:cNvSpPr>
            <p:nvPr/>
          </p:nvSpPr>
          <p:spPr bwMode="auto">
            <a:xfrm>
              <a:off x="5273258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6" name="Rectangle 9"/>
            <p:cNvSpPr>
              <a:spLocks noChangeArrowheads="1"/>
            </p:cNvSpPr>
            <p:nvPr/>
          </p:nvSpPr>
          <p:spPr bwMode="auto">
            <a:xfrm>
              <a:off x="7794208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7" name="Rectangle 10"/>
            <p:cNvSpPr>
              <a:spLocks noChangeArrowheads="1"/>
            </p:cNvSpPr>
            <p:nvPr/>
          </p:nvSpPr>
          <p:spPr bwMode="auto">
            <a:xfrm>
              <a:off x="6535321" y="11145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8" name="Rectangle 5"/>
            <p:cNvSpPr>
              <a:spLocks noChangeArrowheads="1"/>
            </p:cNvSpPr>
            <p:nvPr/>
          </p:nvSpPr>
          <p:spPr bwMode="auto">
            <a:xfrm>
              <a:off x="1430709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19" name="Rectangle 6"/>
            <p:cNvSpPr>
              <a:spLocks noChangeArrowheads="1"/>
            </p:cNvSpPr>
            <p:nvPr/>
          </p:nvSpPr>
          <p:spPr bwMode="auto">
            <a:xfrm>
              <a:off x="2691184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0" name="Rectangle 7"/>
            <p:cNvSpPr>
              <a:spLocks noChangeArrowheads="1"/>
            </p:cNvSpPr>
            <p:nvPr/>
          </p:nvSpPr>
          <p:spPr bwMode="auto">
            <a:xfrm>
              <a:off x="3950071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1" name="Rectangle 8"/>
            <p:cNvSpPr>
              <a:spLocks noChangeArrowheads="1"/>
            </p:cNvSpPr>
            <p:nvPr/>
          </p:nvSpPr>
          <p:spPr bwMode="auto">
            <a:xfrm>
              <a:off x="5210546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2" name="Rectangle 9"/>
            <p:cNvSpPr>
              <a:spLocks noChangeArrowheads="1"/>
            </p:cNvSpPr>
            <p:nvPr/>
          </p:nvSpPr>
          <p:spPr bwMode="auto">
            <a:xfrm>
              <a:off x="7731496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3" name="Rectangle 10"/>
            <p:cNvSpPr>
              <a:spLocks noChangeArrowheads="1"/>
            </p:cNvSpPr>
            <p:nvPr/>
          </p:nvSpPr>
          <p:spPr bwMode="auto">
            <a:xfrm>
              <a:off x="6472609" y="117731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4" name="Rectangle 5"/>
            <p:cNvSpPr>
              <a:spLocks noChangeArrowheads="1"/>
            </p:cNvSpPr>
            <p:nvPr/>
          </p:nvSpPr>
          <p:spPr bwMode="auto">
            <a:xfrm>
              <a:off x="1363617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5" name="Rectangle 6"/>
            <p:cNvSpPr>
              <a:spLocks noChangeArrowheads="1"/>
            </p:cNvSpPr>
            <p:nvPr/>
          </p:nvSpPr>
          <p:spPr bwMode="auto">
            <a:xfrm>
              <a:off x="2624092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6" name="Rectangle 7"/>
            <p:cNvSpPr>
              <a:spLocks noChangeArrowheads="1"/>
            </p:cNvSpPr>
            <p:nvPr/>
          </p:nvSpPr>
          <p:spPr bwMode="auto">
            <a:xfrm>
              <a:off x="3882979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7" name="Rectangle 8"/>
            <p:cNvSpPr>
              <a:spLocks noChangeArrowheads="1"/>
            </p:cNvSpPr>
            <p:nvPr/>
          </p:nvSpPr>
          <p:spPr bwMode="auto">
            <a:xfrm>
              <a:off x="5143454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8" name="Rectangle 9"/>
            <p:cNvSpPr>
              <a:spLocks noChangeArrowheads="1"/>
            </p:cNvSpPr>
            <p:nvPr/>
          </p:nvSpPr>
          <p:spPr bwMode="auto">
            <a:xfrm>
              <a:off x="7664404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29" name="Rectangle 10"/>
            <p:cNvSpPr>
              <a:spLocks noChangeArrowheads="1"/>
            </p:cNvSpPr>
            <p:nvPr/>
          </p:nvSpPr>
          <p:spPr bwMode="auto">
            <a:xfrm>
              <a:off x="6405517" y="123563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0" name="Rectangle 5"/>
            <p:cNvSpPr>
              <a:spLocks noChangeArrowheads="1"/>
            </p:cNvSpPr>
            <p:nvPr/>
          </p:nvSpPr>
          <p:spPr bwMode="auto">
            <a:xfrm>
              <a:off x="1305285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1" name="Rectangle 6"/>
            <p:cNvSpPr>
              <a:spLocks noChangeArrowheads="1"/>
            </p:cNvSpPr>
            <p:nvPr/>
          </p:nvSpPr>
          <p:spPr bwMode="auto">
            <a:xfrm>
              <a:off x="2565760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2" name="Rectangle 7"/>
            <p:cNvSpPr>
              <a:spLocks noChangeArrowheads="1"/>
            </p:cNvSpPr>
            <p:nvPr/>
          </p:nvSpPr>
          <p:spPr bwMode="auto">
            <a:xfrm>
              <a:off x="3824647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3" name="Rectangle 8"/>
            <p:cNvSpPr>
              <a:spLocks noChangeArrowheads="1"/>
            </p:cNvSpPr>
            <p:nvPr/>
          </p:nvSpPr>
          <p:spPr bwMode="auto">
            <a:xfrm>
              <a:off x="5085122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4" name="Rectangle 9"/>
            <p:cNvSpPr>
              <a:spLocks noChangeArrowheads="1"/>
            </p:cNvSpPr>
            <p:nvPr/>
          </p:nvSpPr>
          <p:spPr bwMode="auto">
            <a:xfrm>
              <a:off x="7606072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5" name="Rectangle 10"/>
            <p:cNvSpPr>
              <a:spLocks noChangeArrowheads="1"/>
            </p:cNvSpPr>
            <p:nvPr/>
          </p:nvSpPr>
          <p:spPr bwMode="auto">
            <a:xfrm>
              <a:off x="6347185" y="128707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6" name="Rectangle 5"/>
            <p:cNvSpPr>
              <a:spLocks noChangeArrowheads="1"/>
            </p:cNvSpPr>
            <p:nvPr/>
          </p:nvSpPr>
          <p:spPr bwMode="auto">
            <a:xfrm>
              <a:off x="1238193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7" name="Rectangle 6"/>
            <p:cNvSpPr>
              <a:spLocks noChangeArrowheads="1"/>
            </p:cNvSpPr>
            <p:nvPr/>
          </p:nvSpPr>
          <p:spPr bwMode="auto">
            <a:xfrm>
              <a:off x="2498668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8" name="Rectangle 7"/>
            <p:cNvSpPr>
              <a:spLocks noChangeArrowheads="1"/>
            </p:cNvSpPr>
            <p:nvPr/>
          </p:nvSpPr>
          <p:spPr bwMode="auto">
            <a:xfrm>
              <a:off x="3757555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39" name="Rectangle 8"/>
            <p:cNvSpPr>
              <a:spLocks noChangeArrowheads="1"/>
            </p:cNvSpPr>
            <p:nvPr/>
          </p:nvSpPr>
          <p:spPr bwMode="auto">
            <a:xfrm>
              <a:off x="5018030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40" name="Rectangle 9"/>
            <p:cNvSpPr>
              <a:spLocks noChangeArrowheads="1"/>
            </p:cNvSpPr>
            <p:nvPr/>
          </p:nvSpPr>
          <p:spPr bwMode="auto">
            <a:xfrm>
              <a:off x="7538980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41" name="Rectangle 10"/>
            <p:cNvSpPr>
              <a:spLocks noChangeArrowheads="1"/>
            </p:cNvSpPr>
            <p:nvPr/>
          </p:nvSpPr>
          <p:spPr bwMode="auto">
            <a:xfrm>
              <a:off x="6280093" y="1345395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38922" name="Group 118"/>
          <p:cNvGrpSpPr>
            <a:grpSpLocks/>
          </p:cNvGrpSpPr>
          <p:nvPr/>
        </p:nvGrpSpPr>
        <p:grpSpPr bwMode="auto">
          <a:xfrm>
            <a:off x="280988" y="2082800"/>
            <a:ext cx="1503362" cy="720725"/>
            <a:chOff x="249609" y="2066730"/>
            <a:chExt cx="1503420" cy="720920"/>
          </a:xfrm>
        </p:grpSpPr>
        <p:sp>
          <p:nvSpPr>
            <p:cNvPr id="39000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1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2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3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4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39005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38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…"Six by Six …by Six (+1)”</a:t>
            </a:r>
            <a:br>
              <a:rPr lang="en-US" smtClean="0"/>
            </a:br>
            <a:r>
              <a:rPr lang="en-US" smtClean="0"/>
              <a:t>transformation/renewal </a:t>
            </a:r>
            <a:br>
              <a:rPr lang="en-US" smtClean="0"/>
            </a:br>
            <a:r>
              <a:rPr lang="en-US" smtClean="0"/>
              <a:t>coordination approach</a:t>
            </a:r>
            <a:endParaRPr lang="en-US" sz="1000" smtClean="0"/>
          </a:p>
        </p:txBody>
      </p:sp>
      <p:sp>
        <p:nvSpPr>
          <p:cNvPr id="38924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25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26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38927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38928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38929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38930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38931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38932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38933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4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5" name="Line 20"/>
          <p:cNvSpPr>
            <a:spLocks noChangeShapeType="1"/>
          </p:cNvSpPr>
          <p:nvPr/>
        </p:nvSpPr>
        <p:spPr bwMode="auto">
          <a:xfrm>
            <a:off x="1408113" y="4837113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6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7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8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9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0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1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42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43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44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45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46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47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48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49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0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1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2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3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4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5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6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7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8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59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0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1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2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3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4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5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6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7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8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69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70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71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72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73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74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75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76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77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78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8979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80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81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82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83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84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8985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38986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38987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38988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38989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38990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pic>
        <p:nvPicPr>
          <p:cNvPr id="38991" name="Picture 1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92" name="Picture 1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93" name="Line 20"/>
          <p:cNvSpPr>
            <a:spLocks noChangeShapeType="1"/>
          </p:cNvSpPr>
          <p:nvPr/>
        </p:nvSpPr>
        <p:spPr bwMode="auto">
          <a:xfrm flipV="1">
            <a:off x="4702175" y="4837113"/>
            <a:ext cx="418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4" name="Line 20"/>
          <p:cNvSpPr>
            <a:spLocks noChangeShapeType="1"/>
          </p:cNvSpPr>
          <p:nvPr/>
        </p:nvSpPr>
        <p:spPr bwMode="auto">
          <a:xfrm flipV="1">
            <a:off x="1404938" y="4214813"/>
            <a:ext cx="3044825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95" name="Line 20"/>
          <p:cNvSpPr>
            <a:spLocks noChangeShapeType="1"/>
          </p:cNvSpPr>
          <p:nvPr/>
        </p:nvSpPr>
        <p:spPr bwMode="auto">
          <a:xfrm flipV="1">
            <a:off x="4713288" y="4221163"/>
            <a:ext cx="4187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96" name="Picture 12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Date Placeholder 12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B6036B-A779-5444-ACD3-9F61C5B211B7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30" name="Slide Number Placeholder 1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D613D-6F08-0B47-95FF-08AD40457F2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31" name="Footer Placeholder 1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125"/>
          <p:cNvGrpSpPr>
            <a:grpSpLocks/>
          </p:cNvGrpSpPr>
          <p:nvPr/>
        </p:nvGrpSpPr>
        <p:grpSpPr bwMode="auto">
          <a:xfrm>
            <a:off x="1462088" y="1482725"/>
            <a:ext cx="1503362" cy="720725"/>
            <a:chOff x="249609" y="2066730"/>
            <a:chExt cx="1503420" cy="720920"/>
          </a:xfrm>
        </p:grpSpPr>
        <p:sp>
          <p:nvSpPr>
            <p:cNvPr id="40037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38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39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40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41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42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39939" name="Group 118"/>
          <p:cNvGrpSpPr>
            <a:grpSpLocks/>
          </p:cNvGrpSpPr>
          <p:nvPr/>
        </p:nvGrpSpPr>
        <p:grpSpPr bwMode="auto">
          <a:xfrm>
            <a:off x="280988" y="2082800"/>
            <a:ext cx="1503362" cy="720725"/>
            <a:chOff x="249609" y="2066730"/>
            <a:chExt cx="1503420" cy="720920"/>
          </a:xfrm>
        </p:grpSpPr>
        <p:sp>
          <p:nvSpPr>
            <p:cNvPr id="40031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32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33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34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35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0036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409700" y="2276475"/>
            <a:ext cx="1179513" cy="389572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436688" y="2295525"/>
            <a:ext cx="7456487" cy="6604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"Six by Six …by Six (+1)”</a:t>
            </a:r>
            <a:br>
              <a:rPr lang="en-US" smtClean="0"/>
            </a:br>
            <a:r>
              <a:rPr lang="en-US" smtClean="0"/>
              <a:t>transformation/renewal</a:t>
            </a:r>
            <a:br>
              <a:rPr lang="en-US" smtClean="0"/>
            </a:br>
            <a:r>
              <a:rPr lang="en-US" smtClean="0"/>
              <a:t>coordination across…</a:t>
            </a:r>
            <a:endParaRPr lang="en-US" sz="1000" smtClean="0"/>
          </a:p>
        </p:txBody>
      </p:sp>
      <p:sp>
        <p:nvSpPr>
          <p:cNvPr id="39943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44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9945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39946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39947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39948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39949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39950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39951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6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7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8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9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0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1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2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63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64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65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66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67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68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69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0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1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2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3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4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5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6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7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8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79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0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1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2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3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4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5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6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7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8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89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0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1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2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3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4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5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6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7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9998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9999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000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001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002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003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004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005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006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007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008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009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010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011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0012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0013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0014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0015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0016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pic>
        <p:nvPicPr>
          <p:cNvPr id="40017" name="Picture 1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018" name="Picture 1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" name="Rounded Rectangle 134"/>
          <p:cNvSpPr/>
          <p:nvPr/>
        </p:nvSpPr>
        <p:spPr>
          <a:xfrm>
            <a:off x="5222875" y="698500"/>
            <a:ext cx="1936750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3249613" y="698500"/>
            <a:ext cx="1936750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386513" y="165100"/>
            <a:ext cx="395287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8" name="Rounded Rectangle 137"/>
          <p:cNvSpPr/>
          <p:nvPr/>
        </p:nvSpPr>
        <p:spPr>
          <a:xfrm>
            <a:off x="4243388" y="165100"/>
            <a:ext cx="395287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Circular Arrow 138"/>
          <p:cNvSpPr/>
          <p:nvPr/>
        </p:nvSpPr>
        <p:spPr>
          <a:xfrm rot="13261429">
            <a:off x="1956972" y="3284538"/>
            <a:ext cx="2125663" cy="2100262"/>
          </a:xfrm>
          <a:prstGeom prst="circularArrow">
            <a:avLst>
              <a:gd name="adj1" fmla="val 6471"/>
              <a:gd name="adj2" fmla="val 1597558"/>
              <a:gd name="adj3" fmla="val 19651852"/>
              <a:gd name="adj4" fmla="val 3470016"/>
              <a:gd name="adj5" fmla="val 10496"/>
            </a:avLst>
          </a:prstGeom>
          <a:scene3d>
            <a:camera prst="orthographicFront">
              <a:rot lat="2302850" lon="3256702" rev="735175"/>
            </a:camera>
            <a:lightRig rig="threePt" dir="t">
              <a:rot lat="0" lon="0" rev="0"/>
            </a:lightRig>
          </a:scene3d>
          <a:sp3d extrusionH="127000" contourW="12700">
            <a:extrusionClr>
              <a:schemeClr val="bg1"/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3126610" y="3343638"/>
            <a:ext cx="4032250" cy="231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317500" dist="254000" dir="5400000" sx="102000" sy="102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/>
            <a:bevelB/>
          </a:sp3d>
        </p:spPr>
        <p:txBody>
          <a:bodyPr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b="1">
                <a:latin typeface="Calibri" charset="0"/>
              </a:rPr>
              <a:t>Extended Enterprise Speed, Agility &amp; Resiliency</a:t>
            </a:r>
          </a:p>
          <a:p>
            <a:pPr algn="ctr">
              <a:defRPr/>
            </a:pPr>
            <a:endParaRPr lang="en-US" sz="2800" b="1">
              <a:latin typeface="Calibri" charset="0"/>
            </a:endParaRPr>
          </a:p>
        </p:txBody>
      </p:sp>
      <p:pic>
        <p:nvPicPr>
          <p:cNvPr id="40027" name="Picture 1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Date Placeholder 10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DAAD69-8D16-BA46-B49F-06363863F85E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73592-5E5B-F14C-A554-E8E57DAC122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04" name="Footer Placeholder 10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79"/>
          <p:cNvGrpSpPr>
            <a:grpSpLocks/>
          </p:cNvGrpSpPr>
          <p:nvPr/>
        </p:nvGrpSpPr>
        <p:grpSpPr bwMode="auto">
          <a:xfrm>
            <a:off x="2732088" y="1482725"/>
            <a:ext cx="1503362" cy="720725"/>
            <a:chOff x="249609" y="2066730"/>
            <a:chExt cx="1503420" cy="720920"/>
          </a:xfrm>
        </p:grpSpPr>
        <p:sp>
          <p:nvSpPr>
            <p:cNvPr id="41060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61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62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63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64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65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40963" name="Group 86"/>
          <p:cNvGrpSpPr>
            <a:grpSpLocks/>
          </p:cNvGrpSpPr>
          <p:nvPr/>
        </p:nvGrpSpPr>
        <p:grpSpPr bwMode="auto">
          <a:xfrm>
            <a:off x="280988" y="2771775"/>
            <a:ext cx="1503362" cy="720725"/>
            <a:chOff x="249609" y="2066730"/>
            <a:chExt cx="1503420" cy="720920"/>
          </a:xfrm>
        </p:grpSpPr>
        <p:sp>
          <p:nvSpPr>
            <p:cNvPr id="41054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55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56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57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58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1059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668588" y="2295525"/>
            <a:ext cx="1179512" cy="389572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58913" y="2970213"/>
            <a:ext cx="7458075" cy="6604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"Six by Six …by Six (+1)”</a:t>
            </a:r>
            <a:br>
              <a:rPr lang="en-US" smtClean="0"/>
            </a:br>
            <a:r>
              <a:rPr lang="en-US" smtClean="0"/>
              <a:t>transformation/renewal</a:t>
            </a:r>
            <a:br>
              <a:rPr lang="en-US" smtClean="0"/>
            </a:br>
            <a:r>
              <a:rPr lang="en-US" smtClean="0"/>
              <a:t>coordination across…</a:t>
            </a:r>
            <a:endParaRPr lang="en-US" sz="1000" smtClean="0"/>
          </a:p>
        </p:txBody>
      </p:sp>
      <p:sp>
        <p:nvSpPr>
          <p:cNvPr id="40967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68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0969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40970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0971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0972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0973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0974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0975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3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4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5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6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87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88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89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0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1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2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3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4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5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6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7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8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0999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0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1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2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3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4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5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6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7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8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09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0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1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2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3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4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5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6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7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8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19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20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21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22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1023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1024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1025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1026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1027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1028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29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30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31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32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33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34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1035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1036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1037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1038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1039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1040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3126610" y="3343638"/>
            <a:ext cx="4032250" cy="231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317500" dist="254000" dir="5400000" sx="102000" sy="102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/>
            <a:bevelB/>
          </a:sp3d>
        </p:spPr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Through-Life Value-Creation-Systems Innovation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1044" name="Picture 9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5" name="Picture 9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ounded Rectangle 95"/>
          <p:cNvSpPr/>
          <p:nvPr/>
        </p:nvSpPr>
        <p:spPr>
          <a:xfrm>
            <a:off x="5222875" y="698500"/>
            <a:ext cx="1936750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3249613" y="619125"/>
            <a:ext cx="1936750" cy="3381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6167438" y="165100"/>
            <a:ext cx="395287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929063" y="165100"/>
            <a:ext cx="395287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50" name="Picture 9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Date Placeholder 10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F53A6A4-E001-844C-BDB1-4E7A1659DF6B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9B9D7-C98F-1A4A-9DED-A9CC71F6385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79"/>
          <p:cNvGrpSpPr>
            <a:grpSpLocks/>
          </p:cNvGrpSpPr>
          <p:nvPr/>
        </p:nvGrpSpPr>
        <p:grpSpPr bwMode="auto">
          <a:xfrm>
            <a:off x="3986213" y="1482725"/>
            <a:ext cx="1503362" cy="720725"/>
            <a:chOff x="249609" y="2066730"/>
            <a:chExt cx="1503420" cy="720920"/>
          </a:xfrm>
        </p:grpSpPr>
        <p:sp>
          <p:nvSpPr>
            <p:cNvPr id="43109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10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11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12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13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14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43011" name="Group 86"/>
          <p:cNvGrpSpPr>
            <a:grpSpLocks/>
          </p:cNvGrpSpPr>
          <p:nvPr/>
        </p:nvGrpSpPr>
        <p:grpSpPr bwMode="auto">
          <a:xfrm>
            <a:off x="280988" y="3384550"/>
            <a:ext cx="1503362" cy="720725"/>
            <a:chOff x="249609" y="2066730"/>
            <a:chExt cx="1503420" cy="720920"/>
          </a:xfrm>
        </p:grpSpPr>
        <p:sp>
          <p:nvSpPr>
            <p:cNvPr id="43103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04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05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06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07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3108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3927475" y="2293938"/>
            <a:ext cx="1179513" cy="389572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36688" y="3582988"/>
            <a:ext cx="7456487" cy="658812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"Six by Six …by Six (+1)”</a:t>
            </a:r>
            <a:br>
              <a:rPr lang="en-US" smtClean="0"/>
            </a:br>
            <a:r>
              <a:rPr lang="en-US" smtClean="0"/>
              <a:t>transformation/renewal</a:t>
            </a:r>
            <a:br>
              <a:rPr lang="en-US" smtClean="0"/>
            </a:br>
            <a:r>
              <a:rPr lang="en-US" smtClean="0"/>
              <a:t>coordination across…</a:t>
            </a:r>
            <a:endParaRPr lang="en-US" sz="1000" smtClean="0"/>
          </a:p>
        </p:txBody>
      </p:sp>
      <p:sp>
        <p:nvSpPr>
          <p:cNvPr id="43015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16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3017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43018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3019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3020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3021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3022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3023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43024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1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2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35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36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37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38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39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0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1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2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3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4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5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6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7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8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9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0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1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2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3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4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5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6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7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8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9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0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1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2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3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4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5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6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7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8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9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70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3071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3072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3073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3074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3075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3076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77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78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79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80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81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82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83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3084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3085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3086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3087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3088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3126610" y="3343638"/>
            <a:ext cx="4032250" cy="231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317500" dist="254000" dir="5400000" sx="102000" sy="102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/>
            <a:bevelB/>
          </a:sp3d>
        </p:spPr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Extended-Enterprise  Operational Service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Levels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3092" name="Picture 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93" name="Picture 9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Rounded Rectangle 99"/>
          <p:cNvSpPr/>
          <p:nvPr/>
        </p:nvSpPr>
        <p:spPr>
          <a:xfrm>
            <a:off x="5222875" y="698500"/>
            <a:ext cx="1936750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3249613" y="525463"/>
            <a:ext cx="1936750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527800" y="165100"/>
            <a:ext cx="395288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4321175" y="165100"/>
            <a:ext cx="395288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3246438" y="944563"/>
            <a:ext cx="1935162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99" name="Picture 10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Date Placeholder 10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4B5F9E-DF0D-A546-B156-446B005B27E3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3A75B-C165-0848-98A1-892F8A4D19FB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79"/>
          <p:cNvGrpSpPr>
            <a:grpSpLocks/>
          </p:cNvGrpSpPr>
          <p:nvPr/>
        </p:nvGrpSpPr>
        <p:grpSpPr bwMode="auto">
          <a:xfrm>
            <a:off x="5251450" y="1493838"/>
            <a:ext cx="1503363" cy="720725"/>
            <a:chOff x="249609" y="2066730"/>
            <a:chExt cx="1503420" cy="720920"/>
          </a:xfrm>
        </p:grpSpPr>
        <p:sp>
          <p:nvSpPr>
            <p:cNvPr id="44132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33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34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35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36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37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44035" name="Group 86"/>
          <p:cNvGrpSpPr>
            <a:grpSpLocks/>
          </p:cNvGrpSpPr>
          <p:nvPr/>
        </p:nvGrpSpPr>
        <p:grpSpPr bwMode="auto">
          <a:xfrm>
            <a:off x="280988" y="3995738"/>
            <a:ext cx="1503362" cy="720725"/>
            <a:chOff x="249609" y="2066730"/>
            <a:chExt cx="1503420" cy="720920"/>
          </a:xfrm>
        </p:grpSpPr>
        <p:sp>
          <p:nvSpPr>
            <p:cNvPr id="44126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27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28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29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30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4131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5187950" y="2266950"/>
            <a:ext cx="1179513" cy="389572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43038" y="4194175"/>
            <a:ext cx="7458075" cy="6604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"Six by Six …by Six (+1)”</a:t>
            </a:r>
            <a:br>
              <a:rPr lang="en-US" smtClean="0"/>
            </a:br>
            <a:r>
              <a:rPr lang="en-US" smtClean="0"/>
              <a:t>transformation/renewal</a:t>
            </a:r>
            <a:br>
              <a:rPr lang="en-US" smtClean="0"/>
            </a:br>
            <a:r>
              <a:rPr lang="en-US" smtClean="0"/>
              <a:t>coordination across…</a:t>
            </a:r>
            <a:endParaRPr lang="en-US" sz="1000" smtClean="0"/>
          </a:p>
        </p:txBody>
      </p:sp>
      <p:sp>
        <p:nvSpPr>
          <p:cNvPr id="44039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40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041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44042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4043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4044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4045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4046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4047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44048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1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6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59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0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1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2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3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4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5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6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7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8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69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0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1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2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3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4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5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6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7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8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79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0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1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2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3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4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5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6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7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8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89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90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91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92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93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94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095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096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097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098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099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4100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101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102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103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104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105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106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107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4108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4109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4110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4111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4112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3126610" y="3343638"/>
            <a:ext cx="4032250" cy="231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317500" dist="254000" dir="5400000" sx="102000" sy="102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/>
            <a:bevelB/>
          </a:sp3d>
        </p:spPr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Systems-Enterprise Business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Alignment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4116" name="Picture 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17" name="Picture 9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ounded Rectangle 95"/>
          <p:cNvSpPr/>
          <p:nvPr/>
        </p:nvSpPr>
        <p:spPr>
          <a:xfrm>
            <a:off x="5222875" y="571500"/>
            <a:ext cx="1936750" cy="3381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246813" y="165100"/>
            <a:ext cx="395287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3789363" y="165100"/>
            <a:ext cx="395287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246438" y="584200"/>
            <a:ext cx="1935162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4122" name="Picture 9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Date Placeholder 10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72394A-4895-C44E-A2C4-22C62D43B87B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2FBB9-0197-6141-BDD7-4A98E0ED8AF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86"/>
          <p:cNvGrpSpPr>
            <a:grpSpLocks/>
          </p:cNvGrpSpPr>
          <p:nvPr/>
        </p:nvGrpSpPr>
        <p:grpSpPr bwMode="auto">
          <a:xfrm>
            <a:off x="280988" y="4608513"/>
            <a:ext cx="1503362" cy="720725"/>
            <a:chOff x="249609" y="2066730"/>
            <a:chExt cx="1503420" cy="720920"/>
          </a:xfrm>
        </p:grpSpPr>
        <p:sp>
          <p:nvSpPr>
            <p:cNvPr id="45156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7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8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9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60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61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45059" name="Group 79"/>
          <p:cNvGrpSpPr>
            <a:grpSpLocks/>
          </p:cNvGrpSpPr>
          <p:nvPr/>
        </p:nvGrpSpPr>
        <p:grpSpPr bwMode="auto">
          <a:xfrm>
            <a:off x="6515100" y="1498600"/>
            <a:ext cx="1503363" cy="720725"/>
            <a:chOff x="249609" y="2066730"/>
            <a:chExt cx="1503420" cy="720920"/>
          </a:xfrm>
        </p:grpSpPr>
        <p:sp>
          <p:nvSpPr>
            <p:cNvPr id="45150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1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2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3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4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5155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6451600" y="2292350"/>
            <a:ext cx="1179513" cy="389572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43038" y="4818063"/>
            <a:ext cx="7458075" cy="658812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"Six by Six …by Six (+1)”</a:t>
            </a:r>
            <a:br>
              <a:rPr lang="en-US" smtClean="0"/>
            </a:br>
            <a:r>
              <a:rPr lang="en-US" smtClean="0"/>
              <a:t>transformation/renewal</a:t>
            </a:r>
            <a:br>
              <a:rPr lang="en-US" smtClean="0"/>
            </a:br>
            <a:r>
              <a:rPr lang="en-US" smtClean="0"/>
              <a:t>coordination across…</a:t>
            </a:r>
            <a:endParaRPr lang="en-US" sz="1000" smtClean="0"/>
          </a:p>
        </p:txBody>
      </p:sp>
      <p:sp>
        <p:nvSpPr>
          <p:cNvPr id="45063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64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065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45066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5068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5069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5070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5071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45072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1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2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3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4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5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6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7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8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9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0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1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2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3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4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5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6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7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8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9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0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1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2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3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4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5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6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7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8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9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0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1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2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3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4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5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6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7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8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119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120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121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122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123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5124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25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26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27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28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29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30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31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5132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5133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5134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5135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5136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3126610" y="3343638"/>
            <a:ext cx="4032250" cy="231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317500" dist="254000" dir="5400000" sx="102000" sy="102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/>
            <a:bevelB/>
          </a:sp3d>
        </p:spPr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Sustainable Cost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Effectiveness &amp; Commitment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5140" name="Picture 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41" name="Picture 9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ounded Rectangle 95"/>
          <p:cNvSpPr/>
          <p:nvPr/>
        </p:nvSpPr>
        <p:spPr>
          <a:xfrm>
            <a:off x="5222875" y="949325"/>
            <a:ext cx="1936750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386513" y="165100"/>
            <a:ext cx="395287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432300" y="165100"/>
            <a:ext cx="395288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246438" y="944563"/>
            <a:ext cx="1935162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5146" name="Picture 9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Date Placeholder 10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85F5D2-09E1-1D4D-B433-5679CE5C3283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11A56-D2AB-0E4E-B41D-C7C83BDB149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79"/>
          <p:cNvGrpSpPr>
            <a:grpSpLocks/>
          </p:cNvGrpSpPr>
          <p:nvPr/>
        </p:nvGrpSpPr>
        <p:grpSpPr bwMode="auto">
          <a:xfrm>
            <a:off x="7777163" y="1487488"/>
            <a:ext cx="1503362" cy="720725"/>
            <a:chOff x="249609" y="2066730"/>
            <a:chExt cx="1503420" cy="720920"/>
          </a:xfrm>
        </p:grpSpPr>
        <p:sp>
          <p:nvSpPr>
            <p:cNvPr id="46180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81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82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83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84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85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grpSp>
        <p:nvGrpSpPr>
          <p:cNvPr id="46083" name="Group 86"/>
          <p:cNvGrpSpPr>
            <a:grpSpLocks/>
          </p:cNvGrpSpPr>
          <p:nvPr/>
        </p:nvGrpSpPr>
        <p:grpSpPr bwMode="auto">
          <a:xfrm>
            <a:off x="280988" y="5213350"/>
            <a:ext cx="1503362" cy="720725"/>
            <a:chOff x="249609" y="2066730"/>
            <a:chExt cx="1503420" cy="720920"/>
          </a:xfrm>
        </p:grpSpPr>
        <p:sp>
          <p:nvSpPr>
            <p:cNvPr id="46174" name="Rectangle 5"/>
            <p:cNvSpPr>
              <a:spLocks noChangeArrowheads="1"/>
            </p:cNvSpPr>
            <p:nvPr/>
          </p:nvSpPr>
          <p:spPr bwMode="auto">
            <a:xfrm>
              <a:off x="571929" y="20667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75" name="Rectangle 5"/>
            <p:cNvSpPr>
              <a:spLocks noChangeArrowheads="1"/>
            </p:cNvSpPr>
            <p:nvPr/>
          </p:nvSpPr>
          <p:spPr bwMode="auto">
            <a:xfrm>
              <a:off x="504837" y="21250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76" name="Rectangle 5"/>
            <p:cNvSpPr>
              <a:spLocks noChangeArrowheads="1"/>
            </p:cNvSpPr>
            <p:nvPr/>
          </p:nvSpPr>
          <p:spPr bwMode="auto">
            <a:xfrm>
              <a:off x="442125" y="218777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77" name="Rectangle 5"/>
            <p:cNvSpPr>
              <a:spLocks noChangeArrowheads="1"/>
            </p:cNvSpPr>
            <p:nvPr/>
          </p:nvSpPr>
          <p:spPr bwMode="auto">
            <a:xfrm>
              <a:off x="375033" y="224609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78" name="Rectangle 5"/>
            <p:cNvSpPr>
              <a:spLocks noChangeArrowheads="1"/>
            </p:cNvSpPr>
            <p:nvPr/>
          </p:nvSpPr>
          <p:spPr bwMode="auto">
            <a:xfrm>
              <a:off x="316701" y="229753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  <p:sp>
          <p:nvSpPr>
            <p:cNvPr id="46179" name="Rectangle 5"/>
            <p:cNvSpPr>
              <a:spLocks noChangeArrowheads="1"/>
            </p:cNvSpPr>
            <p:nvPr/>
          </p:nvSpPr>
          <p:spPr bwMode="auto">
            <a:xfrm>
              <a:off x="249609" y="2355850"/>
              <a:ext cx="11811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800" b="1">
                <a:latin typeface="Calibri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7705725" y="2266950"/>
            <a:ext cx="1179513" cy="389572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458913" y="5434013"/>
            <a:ext cx="7458075" cy="658812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"Six by Six …by Six (+1)”</a:t>
            </a:r>
            <a:br>
              <a:rPr lang="en-US" smtClean="0"/>
            </a:br>
            <a:r>
              <a:rPr lang="en-US" smtClean="0"/>
              <a:t>transformation/renewal</a:t>
            </a:r>
            <a:br>
              <a:rPr lang="en-US" smtClean="0"/>
            </a:br>
            <a:r>
              <a:rPr lang="en-US" smtClean="0"/>
              <a:t>coordination across…</a:t>
            </a:r>
            <a:endParaRPr lang="en-US" sz="1000" smtClean="0"/>
          </a:p>
        </p:txBody>
      </p:sp>
      <p:sp>
        <p:nvSpPr>
          <p:cNvPr id="46087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088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089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46090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6091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6092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6093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6094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6095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46096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7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8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99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0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1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2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3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4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5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06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07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08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09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0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1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2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3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4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5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6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7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8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19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0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1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2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3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4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5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6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7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8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29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0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1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2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3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4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5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6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7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8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39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40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41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42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143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144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145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146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147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46148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49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50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51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52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53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54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6155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46156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46157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46158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46159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46160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3126610" y="3343638"/>
            <a:ext cx="4032250" cy="2311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317500" dist="254000" dir="5400000" sx="102000" sy="102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/>
            <a:bevelB/>
          </a:sp3d>
        </p:spPr>
        <p:txBody>
          <a:bodyPr anchor="b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Platforms, Capabilities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ea typeface="+mn-ea"/>
                <a:cs typeface="+mn-cs"/>
              </a:rPr>
              <a:t>Operations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pic>
        <p:nvPicPr>
          <p:cNvPr id="46164" name="Picture 9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239713"/>
            <a:ext cx="18319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5" name="Picture 9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250825"/>
            <a:ext cx="1782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ounded Rectangle 95"/>
          <p:cNvSpPr/>
          <p:nvPr/>
        </p:nvSpPr>
        <p:spPr>
          <a:xfrm>
            <a:off x="5222875" y="949325"/>
            <a:ext cx="1936750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6527800" y="165100"/>
            <a:ext cx="395288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4321175" y="165100"/>
            <a:ext cx="395288" cy="125253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246438" y="944563"/>
            <a:ext cx="1935162" cy="336550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170" name="Picture 9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3" y="1093788"/>
            <a:ext cx="13255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Date Placeholder 10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C8EC00-593B-394A-82E1-AA4D8EB8ADC2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02" name="Slide Number Placeholder 1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663B5-1F87-0047-A012-61DF42FEF98A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5084763" y="2005013"/>
            <a:ext cx="2349500" cy="2211387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r">
              <a:defRPr/>
            </a:pPr>
            <a:r>
              <a:rPr lang="en-US" sz="1400" dirty="0"/>
              <a:t>BUSINESS</a:t>
            </a:r>
          </a:p>
          <a:p>
            <a:pPr algn="r">
              <a:defRPr/>
            </a:pPr>
            <a:r>
              <a:rPr lang="en-US" sz="1400" dirty="0"/>
              <a:t>VIABILITY &amp;</a:t>
            </a:r>
          </a:p>
          <a:p>
            <a:pPr algn="r">
              <a:defRPr/>
            </a:pPr>
            <a:r>
              <a:rPr lang="en-US" sz="1400" dirty="0"/>
              <a:t>CORE</a:t>
            </a:r>
          </a:p>
          <a:p>
            <a:pPr algn="r">
              <a:defRPr/>
            </a:pPr>
            <a:r>
              <a:rPr lang="en-US" sz="1400" dirty="0"/>
              <a:t>RESOURCES</a:t>
            </a:r>
          </a:p>
          <a:p>
            <a:pPr algn="r">
              <a:defRPr/>
            </a:pPr>
            <a:r>
              <a:rPr lang="en-US" sz="1400" dirty="0"/>
              <a:t>ORHESTRATION</a:t>
            </a:r>
          </a:p>
        </p:txBody>
      </p:sp>
      <p:sp>
        <p:nvSpPr>
          <p:cNvPr id="48" name="Oval 47"/>
          <p:cNvSpPr/>
          <p:nvPr/>
        </p:nvSpPr>
        <p:spPr>
          <a:xfrm>
            <a:off x="3611563" y="4460875"/>
            <a:ext cx="2349500" cy="2211388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CAPABILITY</a:t>
            </a:r>
          </a:p>
          <a:p>
            <a:pPr algn="ctr">
              <a:defRPr/>
            </a:pPr>
            <a:r>
              <a:rPr lang="en-US" sz="1400" dirty="0"/>
              <a:t>INTEGRATION</a:t>
            </a:r>
          </a:p>
        </p:txBody>
      </p:sp>
      <p:sp>
        <p:nvSpPr>
          <p:cNvPr id="49" name="Oval 48"/>
          <p:cNvSpPr/>
          <p:nvPr/>
        </p:nvSpPr>
        <p:spPr>
          <a:xfrm>
            <a:off x="1968500" y="2005013"/>
            <a:ext cx="2351088" cy="2211387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>
              <a:defRPr/>
            </a:pPr>
            <a:r>
              <a:rPr lang="en-US" sz="1400" dirty="0"/>
              <a:t>REVIEW,</a:t>
            </a:r>
          </a:p>
          <a:p>
            <a:pPr>
              <a:defRPr/>
            </a:pPr>
            <a:r>
              <a:rPr lang="en-US" sz="1400" dirty="0"/>
              <a:t>STEERING</a:t>
            </a:r>
          </a:p>
          <a:p>
            <a:pPr>
              <a:defRPr/>
            </a:pPr>
            <a:r>
              <a:rPr lang="en-US" sz="1400" dirty="0"/>
              <a:t>BUSINESS</a:t>
            </a:r>
          </a:p>
          <a:p>
            <a:pPr>
              <a:defRPr/>
            </a:pPr>
            <a:r>
              <a:rPr lang="en-US" sz="1400" dirty="0"/>
              <a:t>RESILIENCY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3522663" y="1235075"/>
            <a:ext cx="2351087" cy="2211388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r>
              <a:rPr lang="en-US" sz="1400" dirty="0"/>
              <a:t>STRATEGIC</a:t>
            </a:r>
          </a:p>
          <a:p>
            <a:pPr algn="ctr">
              <a:defRPr/>
            </a:pPr>
            <a:r>
              <a:rPr lang="en-US" sz="1400" dirty="0"/>
              <a:t>GOVERNANCE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1968500" y="3838575"/>
            <a:ext cx="2281238" cy="214312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OPERATIONS/</a:t>
            </a:r>
          </a:p>
          <a:p>
            <a:pPr>
              <a:defRPr/>
            </a:pPr>
            <a:r>
              <a:rPr lang="en-US" sz="1400" dirty="0"/>
              <a:t>EXECUTION</a:t>
            </a:r>
          </a:p>
        </p:txBody>
      </p:sp>
      <p:sp>
        <p:nvSpPr>
          <p:cNvPr id="4" name="Oval 3"/>
          <p:cNvSpPr/>
          <p:nvPr/>
        </p:nvSpPr>
        <p:spPr>
          <a:xfrm>
            <a:off x="5084763" y="3694113"/>
            <a:ext cx="2349500" cy="221297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>
            <a:prstTxWarp prst="textNoShape">
              <a:avLst/>
            </a:prstTxWarp>
          </a:bodyPr>
          <a:lstStyle/>
          <a:p>
            <a:pPr algn="r"/>
            <a:endParaRPr lang="en-US" sz="1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r"/>
            <a:endParaRPr lang="en-US" sz="1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r"/>
            <a:r>
              <a:rPr lang="en-US"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EXTENDED</a:t>
            </a:r>
          </a:p>
          <a:p>
            <a:pPr algn="r"/>
            <a:r>
              <a:rPr lang="en-US"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ENTERPRISE</a:t>
            </a:r>
          </a:p>
          <a:p>
            <a:pPr algn="r"/>
            <a:r>
              <a:rPr lang="en-US"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ORCHESTRATION</a:t>
            </a:r>
          </a:p>
        </p:txBody>
      </p:sp>
      <p:sp>
        <p:nvSpPr>
          <p:cNvPr id="81" name="Block Arc 80"/>
          <p:cNvSpPr/>
          <p:nvPr/>
        </p:nvSpPr>
        <p:spPr>
          <a:xfrm>
            <a:off x="1611313" y="952500"/>
            <a:ext cx="6151562" cy="5892800"/>
          </a:xfrm>
          <a:prstGeom prst="blockArc">
            <a:avLst>
              <a:gd name="adj1" fmla="val 17213641"/>
              <a:gd name="adj2" fmla="val 14166665"/>
              <a:gd name="adj3" fmla="val 351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4000"/>
                </a:schemeClr>
              </a:gs>
            </a:gsLst>
          </a:gradFill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Donut 71"/>
          <p:cNvSpPr/>
          <p:nvPr/>
        </p:nvSpPr>
        <p:spPr>
          <a:xfrm>
            <a:off x="3317875" y="2513013"/>
            <a:ext cx="2771775" cy="2797175"/>
          </a:xfrm>
          <a:prstGeom prst="donut">
            <a:avLst>
              <a:gd name="adj" fmla="val 61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Donut 72"/>
          <p:cNvSpPr/>
          <p:nvPr/>
        </p:nvSpPr>
        <p:spPr>
          <a:xfrm>
            <a:off x="3059113" y="2289175"/>
            <a:ext cx="3302000" cy="3263900"/>
          </a:xfrm>
          <a:prstGeom prst="donut">
            <a:avLst>
              <a:gd name="adj" fmla="val 610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7115" name="TextBox 67"/>
          <p:cNvSpPr txBox="1">
            <a:spLocks noChangeArrowheads="1"/>
          </p:cNvSpPr>
          <p:nvPr/>
        </p:nvSpPr>
        <p:spPr bwMode="auto">
          <a:xfrm>
            <a:off x="4587875" y="1239838"/>
            <a:ext cx="2216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STRATEGIC THROUGH-LIFE</a:t>
            </a:r>
          </a:p>
          <a:p>
            <a:r>
              <a:rPr lang="en-US" sz="1400"/>
              <a:t>GOVERNANCE PERSPECTIVE</a:t>
            </a:r>
          </a:p>
        </p:txBody>
      </p:sp>
      <p:sp>
        <p:nvSpPr>
          <p:cNvPr id="47116" name="TextBox 68"/>
          <p:cNvSpPr txBox="1">
            <a:spLocks noChangeArrowheads="1"/>
          </p:cNvSpPr>
          <p:nvPr/>
        </p:nvSpPr>
        <p:spPr bwMode="auto">
          <a:xfrm>
            <a:off x="6343650" y="5357813"/>
            <a:ext cx="1481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THROUGH-LIFE</a:t>
            </a:r>
          </a:p>
          <a:p>
            <a:r>
              <a:rPr lang="en-US" sz="1400"/>
              <a:t>ORGANIZATION &amp;</a:t>
            </a:r>
          </a:p>
          <a:p>
            <a:r>
              <a:rPr lang="en-US" sz="1400"/>
              <a:t>ORCHESTRATION</a:t>
            </a:r>
          </a:p>
          <a:p>
            <a:r>
              <a:rPr lang="en-US" sz="1400"/>
              <a:t>PERSPECTIVE</a:t>
            </a:r>
          </a:p>
        </p:txBody>
      </p:sp>
      <p:sp>
        <p:nvSpPr>
          <p:cNvPr id="47117" name="TextBox 69"/>
          <p:cNvSpPr txBox="1">
            <a:spLocks noChangeArrowheads="1"/>
          </p:cNvSpPr>
          <p:nvPr/>
        </p:nvSpPr>
        <p:spPr bwMode="auto">
          <a:xfrm>
            <a:off x="1141413" y="5197475"/>
            <a:ext cx="202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THROUGH-LIFE</a:t>
            </a:r>
          </a:p>
          <a:p>
            <a:pPr algn="r"/>
            <a:r>
              <a:rPr lang="en-US" sz="1400"/>
              <a:t>EXECUTION PERSPECTIVE</a:t>
            </a:r>
          </a:p>
        </p:txBody>
      </p:sp>
      <p:sp>
        <p:nvSpPr>
          <p:cNvPr id="71" name="Oval 70"/>
          <p:cNvSpPr/>
          <p:nvPr/>
        </p:nvSpPr>
        <p:spPr>
          <a:xfrm>
            <a:off x="3603625" y="2836863"/>
            <a:ext cx="2211388" cy="21717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r>
              <a:rPr lang="en-US" sz="1400" dirty="0"/>
              <a:t>RESILIENT 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GROWTH</a:t>
            </a:r>
          </a:p>
        </p:txBody>
      </p:sp>
      <p:sp>
        <p:nvSpPr>
          <p:cNvPr id="47119" name="Rectangle 51"/>
          <p:cNvSpPr>
            <a:spLocks noChangeArrowheads="1"/>
          </p:cNvSpPr>
          <p:nvPr/>
        </p:nvSpPr>
        <p:spPr bwMode="auto">
          <a:xfrm>
            <a:off x="3467100" y="3676650"/>
            <a:ext cx="2722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Through-life “disciplines/systems/life-phases” conceptual framework</a:t>
            </a:r>
          </a:p>
        </p:txBody>
      </p:sp>
      <p:sp>
        <p:nvSpPr>
          <p:cNvPr id="82" name="Freeform 81"/>
          <p:cNvSpPr/>
          <p:nvPr/>
        </p:nvSpPr>
        <p:spPr>
          <a:xfrm>
            <a:off x="2825750" y="1306513"/>
            <a:ext cx="304800" cy="303212"/>
          </a:xfrm>
          <a:custGeom>
            <a:avLst/>
            <a:gdLst>
              <a:gd name="connsiteX0" fmla="*/ 0 w 304055"/>
              <a:gd name="connsiteY0" fmla="*/ 0 h 304104"/>
              <a:gd name="connsiteX1" fmla="*/ 304055 w 304055"/>
              <a:gd name="connsiteY1" fmla="*/ 0 h 304104"/>
              <a:gd name="connsiteX2" fmla="*/ 268283 w 304055"/>
              <a:gd name="connsiteY2" fmla="*/ 304104 h 30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055" h="304104">
                <a:moveTo>
                  <a:pt x="0" y="0"/>
                </a:moveTo>
                <a:lnTo>
                  <a:pt x="304055" y="0"/>
                </a:lnTo>
                <a:lnTo>
                  <a:pt x="268283" y="30410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21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Transformation Matrix integrated to a full-spectrum</a:t>
            </a:r>
            <a:br>
              <a:rPr lang="en-US" smtClean="0"/>
            </a:br>
            <a:r>
              <a:rPr lang="en-US" smtClean="0"/>
              <a:t>parallel governance streams framework across multiple governance perspectives…</a:t>
            </a:r>
          </a:p>
        </p:txBody>
      </p:sp>
      <p:sp>
        <p:nvSpPr>
          <p:cNvPr id="36" name="Oval 35"/>
          <p:cNvSpPr/>
          <p:nvPr/>
        </p:nvSpPr>
        <p:spPr>
          <a:xfrm>
            <a:off x="4364038" y="3005138"/>
            <a:ext cx="447675" cy="441325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127000" dist="127000" dir="5400000" sx="90000" sy="90000" rotWithShape="0">
              <a:srgbClr val="000000">
                <a:alpha val="6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6842125" y="4065588"/>
            <a:ext cx="447675" cy="442912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127000" dist="127000" dir="5400000" sx="90000" sy="90000" rotWithShape="0">
              <a:srgbClr val="000000">
                <a:alpha val="6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38" name="Oval 37"/>
          <p:cNvSpPr/>
          <p:nvPr/>
        </p:nvSpPr>
        <p:spPr>
          <a:xfrm>
            <a:off x="3703638" y="1417638"/>
            <a:ext cx="446087" cy="441325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127000" dist="127000" dir="5400000" sx="90000" sy="90000" rotWithShape="0">
              <a:srgbClr val="000000">
                <a:alpha val="6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9" name="Oval 38"/>
          <p:cNvSpPr/>
          <p:nvPr/>
        </p:nvSpPr>
        <p:spPr>
          <a:xfrm>
            <a:off x="6581775" y="2081213"/>
            <a:ext cx="446088" cy="441325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127000" dist="127000" dir="5400000" sx="90000" sy="90000" rotWithShape="0">
              <a:srgbClr val="000000">
                <a:alpha val="6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3871913" y="5553075"/>
            <a:ext cx="447675" cy="441325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127000" dist="127000" dir="5400000" sx="90000" sy="90000" rotWithShape="0">
              <a:srgbClr val="000000">
                <a:alpha val="6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1881188" y="4552950"/>
            <a:ext cx="446087" cy="441325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127000" dist="127000" dir="5400000" sx="90000" sy="90000" rotWithShape="0">
              <a:srgbClr val="000000">
                <a:alpha val="6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47128" name="TextBox 45"/>
          <p:cNvSpPr txBox="1">
            <a:spLocks noChangeArrowheads="1"/>
          </p:cNvSpPr>
          <p:nvPr/>
        </p:nvSpPr>
        <p:spPr bwMode="auto">
          <a:xfrm>
            <a:off x="1141413" y="1273175"/>
            <a:ext cx="19573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Support &amp; leverage…</a:t>
            </a:r>
          </a:p>
        </p:txBody>
      </p:sp>
      <p:sp>
        <p:nvSpPr>
          <p:cNvPr id="53" name="Oval 52"/>
          <p:cNvSpPr/>
          <p:nvPr/>
        </p:nvSpPr>
        <p:spPr>
          <a:xfrm>
            <a:off x="2551113" y="1373188"/>
            <a:ext cx="447675" cy="441325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</p:txBody>
      </p:sp>
      <p:sp>
        <p:nvSpPr>
          <p:cNvPr id="54" name="Oval 53"/>
          <p:cNvSpPr/>
          <p:nvPr/>
        </p:nvSpPr>
        <p:spPr>
          <a:xfrm>
            <a:off x="1882775" y="2754313"/>
            <a:ext cx="447675" cy="441325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effectLst>
            <a:outerShdw blurRad="127000" dist="127000" dir="5400000" sx="90000" sy="90000" rotWithShape="0">
              <a:srgbClr val="000000">
                <a:alpha val="67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1637E4-26F4-5048-A36B-533B4A4402DF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F7291-1F27-A540-A8DD-74A40334175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5084763" y="2005013"/>
            <a:ext cx="2349500" cy="2211387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  <a:alpha val="50000"/>
                </a:schemeClr>
              </a:gs>
              <a:gs pos="100000">
                <a:srgbClr val="CCFFCC">
                  <a:alpha val="50000"/>
                </a:srgb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r">
              <a:defRPr/>
            </a:pPr>
            <a:r>
              <a:rPr lang="en-US" sz="1400" dirty="0"/>
              <a:t>FINANCE</a:t>
            </a:r>
          </a:p>
          <a:p>
            <a:pPr algn="r">
              <a:defRPr/>
            </a:pPr>
            <a:endParaRPr lang="en-US" sz="1400" dirty="0"/>
          </a:p>
        </p:txBody>
      </p:sp>
      <p:sp>
        <p:nvSpPr>
          <p:cNvPr id="48" name="Oval 47"/>
          <p:cNvSpPr/>
          <p:nvPr/>
        </p:nvSpPr>
        <p:spPr>
          <a:xfrm>
            <a:off x="3611563" y="4460875"/>
            <a:ext cx="2349500" cy="2211388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CAPABILITY</a:t>
            </a:r>
          </a:p>
          <a:p>
            <a:pPr algn="ctr">
              <a:defRPr/>
            </a:pPr>
            <a:r>
              <a:rPr lang="en-US" sz="1400" dirty="0"/>
              <a:t>INTEGRATION</a:t>
            </a:r>
          </a:p>
        </p:txBody>
      </p:sp>
      <p:sp>
        <p:nvSpPr>
          <p:cNvPr id="49" name="Oval 48"/>
          <p:cNvSpPr/>
          <p:nvPr/>
        </p:nvSpPr>
        <p:spPr>
          <a:xfrm>
            <a:off x="1968500" y="2005013"/>
            <a:ext cx="2351088" cy="2211387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>
              <a:defRPr/>
            </a:pPr>
            <a:r>
              <a:rPr lang="en-US" sz="1400" dirty="0"/>
              <a:t>REVIEW,</a:t>
            </a:r>
          </a:p>
          <a:p>
            <a:pPr>
              <a:defRPr/>
            </a:pPr>
            <a:r>
              <a:rPr lang="en-US" sz="1400" dirty="0"/>
              <a:t>STEERING</a:t>
            </a:r>
          </a:p>
          <a:p>
            <a:pPr>
              <a:defRPr/>
            </a:pPr>
            <a:r>
              <a:rPr lang="en-US" sz="1400" dirty="0"/>
              <a:t>BUSINESS</a:t>
            </a:r>
          </a:p>
          <a:p>
            <a:pPr>
              <a:defRPr/>
            </a:pPr>
            <a:r>
              <a:rPr lang="en-US" sz="1400" dirty="0"/>
              <a:t>RESILIENCY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3522663" y="1235075"/>
            <a:ext cx="2351087" cy="2211388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r>
              <a:rPr lang="en-US" sz="1400" dirty="0"/>
              <a:t>STRATEGIC</a:t>
            </a:r>
          </a:p>
          <a:p>
            <a:pPr algn="ctr">
              <a:defRPr/>
            </a:pPr>
            <a:r>
              <a:rPr lang="en-US" sz="1400" dirty="0"/>
              <a:t>GOVERNANCE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</p:txBody>
      </p:sp>
      <p:sp>
        <p:nvSpPr>
          <p:cNvPr id="4" name="Oval 3"/>
          <p:cNvSpPr/>
          <p:nvPr/>
        </p:nvSpPr>
        <p:spPr>
          <a:xfrm>
            <a:off x="5084763" y="3694113"/>
            <a:ext cx="2349500" cy="2212975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>
            <a:prstTxWarp prst="textNoShape">
              <a:avLst/>
            </a:prstTxWarp>
          </a:bodyPr>
          <a:lstStyle/>
          <a:p>
            <a:pPr algn="r"/>
            <a:endParaRPr lang="en-US" sz="1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r"/>
            <a:endParaRPr lang="en-US" sz="1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r"/>
            <a:r>
              <a:rPr lang="en-US"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EXTENDED</a:t>
            </a:r>
          </a:p>
          <a:p>
            <a:pPr algn="r"/>
            <a:r>
              <a:rPr lang="en-US"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ENTERPRISE</a:t>
            </a:r>
          </a:p>
          <a:p>
            <a:pPr algn="r"/>
            <a:r>
              <a:rPr lang="en-US" sz="14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ORCHESTRATION</a:t>
            </a:r>
          </a:p>
        </p:txBody>
      </p:sp>
      <p:sp>
        <p:nvSpPr>
          <p:cNvPr id="48135" name="Title 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Each </a:t>
            </a:r>
            <a:r>
              <a:rPr lang="en-US" smtClean="0"/>
              <a:t>governance </a:t>
            </a:r>
            <a:r>
              <a:rPr lang="en-US" u="sng" smtClean="0"/>
              <a:t>area </a:t>
            </a:r>
            <a:r>
              <a:rPr lang="en-US" smtClean="0"/>
              <a:t>has CORE/ENABLERS/SUPPORT and</a:t>
            </a:r>
            <a:br>
              <a:rPr lang="en-US" smtClean="0"/>
            </a:br>
            <a:r>
              <a:rPr lang="en-US" smtClean="0"/>
              <a:t>HEADING/ORCHESTRATION/EXECUTION activities for full-spectrum</a:t>
            </a:r>
            <a:br>
              <a:rPr lang="en-US" smtClean="0"/>
            </a:br>
            <a:r>
              <a:rPr lang="en-US" smtClean="0"/>
              <a:t>project &amp; business governance</a:t>
            </a:r>
          </a:p>
        </p:txBody>
      </p:sp>
      <p:sp>
        <p:nvSpPr>
          <p:cNvPr id="34" name="Oval 33"/>
          <p:cNvSpPr/>
          <p:nvPr/>
        </p:nvSpPr>
        <p:spPr>
          <a:xfrm>
            <a:off x="5170488" y="2301875"/>
            <a:ext cx="1844675" cy="182245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r">
              <a:defRPr/>
            </a:pPr>
            <a:r>
              <a:rPr lang="en-US" sz="1400" dirty="0"/>
              <a:t>FINANCE</a:t>
            </a:r>
          </a:p>
          <a:p>
            <a:pPr algn="r">
              <a:defRPr/>
            </a:pPr>
            <a:endParaRPr lang="en-US" sz="1400" dirty="0"/>
          </a:p>
        </p:txBody>
      </p:sp>
      <p:sp>
        <p:nvSpPr>
          <p:cNvPr id="72" name="Donut 71"/>
          <p:cNvSpPr/>
          <p:nvPr/>
        </p:nvSpPr>
        <p:spPr>
          <a:xfrm>
            <a:off x="3317875" y="2513013"/>
            <a:ext cx="2771775" cy="2797175"/>
          </a:xfrm>
          <a:prstGeom prst="donut">
            <a:avLst>
              <a:gd name="adj" fmla="val 61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Donut 72"/>
          <p:cNvSpPr/>
          <p:nvPr/>
        </p:nvSpPr>
        <p:spPr>
          <a:xfrm>
            <a:off x="3059113" y="2289175"/>
            <a:ext cx="3302000" cy="3263900"/>
          </a:xfrm>
          <a:prstGeom prst="donut">
            <a:avLst>
              <a:gd name="adj" fmla="val 6108"/>
            </a:avLst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3603625" y="2836863"/>
            <a:ext cx="2211388" cy="2171700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>
              <a:defRPr/>
            </a:pPr>
            <a:r>
              <a:rPr lang="en-US" sz="1400" dirty="0"/>
              <a:t>RESILIENT </a:t>
            </a:r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endParaRPr lang="en-US" sz="1400" dirty="0"/>
          </a:p>
          <a:p>
            <a:pPr algn="ctr">
              <a:defRPr/>
            </a:pPr>
            <a:r>
              <a:rPr lang="en-US" sz="1400" dirty="0"/>
              <a:t>GROWTH</a:t>
            </a:r>
          </a:p>
        </p:txBody>
      </p:sp>
      <p:sp>
        <p:nvSpPr>
          <p:cNvPr id="35" name="Oval 34"/>
          <p:cNvSpPr/>
          <p:nvPr/>
        </p:nvSpPr>
        <p:spPr>
          <a:xfrm>
            <a:off x="5233988" y="2644775"/>
            <a:ext cx="1298575" cy="1292225"/>
          </a:xfrm>
          <a:prstGeom prst="ellipse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20000"/>
                  <a:lumOff val="80000"/>
                  <a:alpha val="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r">
              <a:defRPr/>
            </a:pPr>
            <a:r>
              <a:rPr lang="en-US" sz="1400" dirty="0"/>
              <a:t>BUSINESS</a:t>
            </a:r>
          </a:p>
          <a:p>
            <a:pPr algn="r">
              <a:defRPr/>
            </a:pPr>
            <a:r>
              <a:rPr lang="en-US" sz="1400" dirty="0"/>
              <a:t>VIABILITY</a:t>
            </a:r>
          </a:p>
        </p:txBody>
      </p:sp>
      <p:sp>
        <p:nvSpPr>
          <p:cNvPr id="56" name="Right Arrow 55"/>
          <p:cNvSpPr/>
          <p:nvPr/>
        </p:nvSpPr>
        <p:spPr>
          <a:xfrm rot="19745216">
            <a:off x="3138488" y="3908425"/>
            <a:ext cx="1258887" cy="1166813"/>
          </a:xfrm>
          <a:prstGeom prst="rightArrow">
            <a:avLst>
              <a:gd name="adj1" fmla="val 50000"/>
              <a:gd name="adj2" fmla="val 80078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Block Arc 57"/>
          <p:cNvSpPr/>
          <p:nvPr/>
        </p:nvSpPr>
        <p:spPr>
          <a:xfrm>
            <a:off x="2352675" y="1597025"/>
            <a:ext cx="4679950" cy="4679950"/>
          </a:xfrm>
          <a:prstGeom prst="blockArc">
            <a:avLst>
              <a:gd name="adj1" fmla="val 6574822"/>
              <a:gd name="adj2" fmla="val 11425755"/>
              <a:gd name="adj3" fmla="val 12528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0000"/>
              </a:gs>
              <a:gs pos="36000">
                <a:schemeClr val="accent2">
                  <a:lumMod val="20000"/>
                  <a:lumOff val="80000"/>
                </a:schemeClr>
              </a:gs>
              <a:gs pos="66000">
                <a:schemeClr val="accent2">
                  <a:lumMod val="20000"/>
                  <a:lumOff val="80000"/>
                </a:schemeClr>
              </a:gs>
            </a:gsLst>
            <a:lin ang="144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 rot="18709468">
            <a:off x="2292350" y="5351463"/>
            <a:ext cx="1258888" cy="1166812"/>
          </a:xfrm>
          <a:prstGeom prst="rightArrow">
            <a:avLst>
              <a:gd name="adj1" fmla="val 50000"/>
              <a:gd name="adj2" fmla="val 80078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ight Arrow 58"/>
          <p:cNvSpPr/>
          <p:nvPr/>
        </p:nvSpPr>
        <p:spPr>
          <a:xfrm rot="19745216">
            <a:off x="1741488" y="4702175"/>
            <a:ext cx="1260475" cy="1166813"/>
          </a:xfrm>
          <a:prstGeom prst="rightArrow">
            <a:avLst>
              <a:gd name="adj1" fmla="val 50000"/>
              <a:gd name="adj2" fmla="val 80078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45" name="TextBox 59"/>
          <p:cNvSpPr txBox="1">
            <a:spLocks noChangeArrowheads="1"/>
          </p:cNvSpPr>
          <p:nvPr/>
        </p:nvSpPr>
        <p:spPr bwMode="auto">
          <a:xfrm>
            <a:off x="1195388" y="5314950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EXECUTION</a:t>
            </a:r>
          </a:p>
        </p:txBody>
      </p:sp>
      <p:sp>
        <p:nvSpPr>
          <p:cNvPr id="61" name="Right Arrow 60"/>
          <p:cNvSpPr/>
          <p:nvPr/>
        </p:nvSpPr>
        <p:spPr>
          <a:xfrm rot="21030300">
            <a:off x="1462088" y="3949700"/>
            <a:ext cx="1260475" cy="1166813"/>
          </a:xfrm>
          <a:prstGeom prst="rightArrow">
            <a:avLst>
              <a:gd name="adj1" fmla="val 50000"/>
              <a:gd name="adj2" fmla="val 80078"/>
            </a:avLst>
          </a:prstGeom>
          <a:gradFill>
            <a:gsLst>
              <a:gs pos="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47" name="TextBox 62"/>
          <p:cNvSpPr txBox="1">
            <a:spLocks noChangeArrowheads="1"/>
          </p:cNvSpPr>
          <p:nvPr/>
        </p:nvSpPr>
        <p:spPr bwMode="auto">
          <a:xfrm rot="3557716">
            <a:off x="2192337" y="4702176"/>
            <a:ext cx="1768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ORCHESTRATION</a:t>
            </a:r>
          </a:p>
        </p:txBody>
      </p:sp>
      <p:sp>
        <p:nvSpPr>
          <p:cNvPr id="48148" name="TextBox 63"/>
          <p:cNvSpPr txBox="1">
            <a:spLocks noChangeArrowheads="1"/>
          </p:cNvSpPr>
          <p:nvPr/>
        </p:nvSpPr>
        <p:spPr bwMode="auto">
          <a:xfrm>
            <a:off x="3211513" y="4276725"/>
            <a:ext cx="1068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HEADING</a:t>
            </a:r>
          </a:p>
        </p:txBody>
      </p:sp>
      <p:sp>
        <p:nvSpPr>
          <p:cNvPr id="48149" name="TextBox 64"/>
          <p:cNvSpPr txBox="1">
            <a:spLocks noChangeArrowheads="1"/>
          </p:cNvSpPr>
          <p:nvPr/>
        </p:nvSpPr>
        <p:spPr bwMode="auto">
          <a:xfrm>
            <a:off x="5721350" y="2695575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CORE</a:t>
            </a:r>
          </a:p>
        </p:txBody>
      </p:sp>
      <p:sp>
        <p:nvSpPr>
          <p:cNvPr id="48150" name="TextBox 65"/>
          <p:cNvSpPr txBox="1">
            <a:spLocks noChangeArrowheads="1"/>
          </p:cNvSpPr>
          <p:nvPr/>
        </p:nvSpPr>
        <p:spPr bwMode="auto">
          <a:xfrm>
            <a:off x="5921375" y="2325688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ENABLERS</a:t>
            </a:r>
          </a:p>
        </p:txBody>
      </p:sp>
      <p:sp>
        <p:nvSpPr>
          <p:cNvPr id="48151" name="TextBox 66"/>
          <p:cNvSpPr txBox="1">
            <a:spLocks noChangeArrowheads="1"/>
          </p:cNvSpPr>
          <p:nvPr/>
        </p:nvSpPr>
        <p:spPr bwMode="auto">
          <a:xfrm>
            <a:off x="6089650" y="2005013"/>
            <a:ext cx="106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SUPPORT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30216F-08B2-514C-8DC3-7E96C3350F24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A0ED7-B685-0442-BFF7-AFB8F42E7F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AlphaFields 6x6x6 Transformation/Renewal Coordination Matrix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</a:br>
            <a:r>
              <a:rPr lang="en-US" sz="1333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A Systematic Transformation &amp; Renewal Coordination Approach</a:t>
            </a:r>
            <a:br>
              <a:rPr lang="en-US" sz="1333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</a:br>
            <a:r>
              <a:rPr lang="en-US" sz="1333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for Extended-Enterprise Transformation Acceleration</a:t>
            </a:r>
            <a:br>
              <a:rPr lang="en-US" sz="1333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947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789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Concurrent Domains</a:t>
            </a:r>
          </a:p>
        </p:txBody>
      </p:sp>
      <p:sp>
        <p:nvSpPr>
          <p:cNvPr id="19478" name="WordArt 10"/>
          <p:cNvSpPr>
            <a:spLocks noChangeArrowheads="1" noChangeShapeType="1" noTextEdit="1"/>
          </p:cNvSpPr>
          <p:nvPr/>
        </p:nvSpPr>
        <p:spPr bwMode="auto">
          <a:xfrm>
            <a:off x="5791200" y="1600200"/>
            <a:ext cx="1371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 Enterprise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Speed, Agility &amp;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Resiliency</a:t>
            </a:r>
          </a:p>
        </p:txBody>
      </p:sp>
      <p:sp>
        <p:nvSpPr>
          <p:cNvPr id="19479" name="WordArt 11"/>
          <p:cNvSpPr>
            <a:spLocks noChangeArrowheads="1" noChangeShapeType="1" noTextEdit="1"/>
          </p:cNvSpPr>
          <p:nvPr/>
        </p:nvSpPr>
        <p:spPr bwMode="auto">
          <a:xfrm>
            <a:off x="7467600" y="2357438"/>
            <a:ext cx="1676400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Through-Life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Value-Creation-Systems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Innovation</a:t>
            </a:r>
          </a:p>
        </p:txBody>
      </p:sp>
      <p:sp>
        <p:nvSpPr>
          <p:cNvPr id="19480" name="WordArt 12"/>
          <p:cNvSpPr>
            <a:spLocks noChangeArrowheads="1" noChangeShapeType="1" noTextEdit="1"/>
          </p:cNvSpPr>
          <p:nvPr/>
        </p:nvSpPr>
        <p:spPr bwMode="auto">
          <a:xfrm>
            <a:off x="7620000" y="4259263"/>
            <a:ext cx="1371600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Extended-Enterprise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 Operational Service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Levels</a:t>
            </a:r>
          </a:p>
        </p:txBody>
      </p:sp>
      <p:sp>
        <p:nvSpPr>
          <p:cNvPr id="19481" name="WordArt 16"/>
          <p:cNvSpPr>
            <a:spLocks noChangeArrowheads="1" noChangeShapeType="1" noTextEdit="1"/>
          </p:cNvSpPr>
          <p:nvPr/>
        </p:nvSpPr>
        <p:spPr bwMode="auto">
          <a:xfrm>
            <a:off x="5822950" y="5154613"/>
            <a:ext cx="1292225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Sustainable Cost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Effectiveness &amp;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Commitment</a:t>
            </a:r>
          </a:p>
        </p:txBody>
      </p:sp>
      <p:sp>
        <p:nvSpPr>
          <p:cNvPr id="19482" name="WordArt 17"/>
          <p:cNvSpPr>
            <a:spLocks noChangeArrowheads="1" noChangeShapeType="1" noTextEdit="1"/>
          </p:cNvSpPr>
          <p:nvPr/>
        </p:nvSpPr>
        <p:spPr bwMode="auto">
          <a:xfrm>
            <a:off x="3978275" y="4243388"/>
            <a:ext cx="1398588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Systems-Enterprise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Business </a:t>
            </a:r>
          </a:p>
          <a:p>
            <a:pPr algn="ctr"/>
            <a:r>
              <a:rPr lang="en-US" sz="2000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Alignment</a:t>
            </a:r>
          </a:p>
        </p:txBody>
      </p:sp>
      <p:sp>
        <p:nvSpPr>
          <p:cNvPr id="19483" name="WordArt 18"/>
          <p:cNvSpPr>
            <a:spLocks noChangeArrowheads="1" noChangeShapeType="1" noTextEdit="1"/>
          </p:cNvSpPr>
          <p:nvPr/>
        </p:nvSpPr>
        <p:spPr bwMode="auto">
          <a:xfrm>
            <a:off x="4184650" y="2417763"/>
            <a:ext cx="974725" cy="900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Platforms, 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Capabilities &amp;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latin typeface="+mn-lt"/>
                <a:ea typeface="+mn-lt"/>
                <a:cs typeface="+mn-lt"/>
              </a:rPr>
              <a:t>Operations</a:t>
            </a:r>
          </a:p>
        </p:txBody>
      </p:sp>
      <p:sp>
        <p:nvSpPr>
          <p:cNvPr id="19484" name="Line 19"/>
          <p:cNvSpPr>
            <a:spLocks noChangeShapeType="1"/>
          </p:cNvSpPr>
          <p:nvPr/>
        </p:nvSpPr>
        <p:spPr bwMode="auto">
          <a:xfrm>
            <a:off x="6473825" y="2565400"/>
            <a:ext cx="0" cy="2376488"/>
          </a:xfrm>
          <a:prstGeom prst="line">
            <a:avLst/>
          </a:prstGeom>
          <a:noFill/>
          <a:ln w="9525">
            <a:solidFill>
              <a:srgbClr val="DDDDDD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5" name="Line 20"/>
          <p:cNvSpPr>
            <a:spLocks noChangeShapeType="1"/>
          </p:cNvSpPr>
          <p:nvPr/>
        </p:nvSpPr>
        <p:spPr bwMode="auto">
          <a:xfrm rot="3600000">
            <a:off x="6473032" y="2566194"/>
            <a:ext cx="0" cy="2376487"/>
          </a:xfrm>
          <a:prstGeom prst="line">
            <a:avLst/>
          </a:prstGeom>
          <a:noFill/>
          <a:ln w="9525">
            <a:solidFill>
              <a:srgbClr val="DDDDDD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Line 21"/>
          <p:cNvSpPr>
            <a:spLocks noChangeShapeType="1"/>
          </p:cNvSpPr>
          <p:nvPr/>
        </p:nvSpPr>
        <p:spPr bwMode="auto">
          <a:xfrm rot="7200000">
            <a:off x="6485732" y="2569369"/>
            <a:ext cx="0" cy="2376487"/>
          </a:xfrm>
          <a:prstGeom prst="line">
            <a:avLst/>
          </a:prstGeom>
          <a:noFill/>
          <a:ln w="9525">
            <a:solidFill>
              <a:srgbClr val="DDDDDD"/>
            </a:solidFill>
            <a:prstDash val="lgDash"/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7" name="Line 25"/>
          <p:cNvSpPr>
            <a:spLocks noChangeShapeType="1"/>
          </p:cNvSpPr>
          <p:nvPr/>
        </p:nvSpPr>
        <p:spPr bwMode="auto">
          <a:xfrm flipV="1">
            <a:off x="5435600" y="2636838"/>
            <a:ext cx="1008063" cy="1728787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Line 26"/>
          <p:cNvSpPr>
            <a:spLocks noChangeShapeType="1"/>
          </p:cNvSpPr>
          <p:nvPr/>
        </p:nvSpPr>
        <p:spPr bwMode="auto">
          <a:xfrm flipV="1">
            <a:off x="6459538" y="3181350"/>
            <a:ext cx="1008062" cy="172878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9" name="Line 27"/>
          <p:cNvSpPr>
            <a:spLocks noChangeShapeType="1"/>
          </p:cNvSpPr>
          <p:nvPr/>
        </p:nvSpPr>
        <p:spPr bwMode="auto">
          <a:xfrm>
            <a:off x="6475413" y="2581275"/>
            <a:ext cx="1008062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Line 28"/>
          <p:cNvSpPr>
            <a:spLocks noChangeShapeType="1"/>
          </p:cNvSpPr>
          <p:nvPr/>
        </p:nvSpPr>
        <p:spPr bwMode="auto">
          <a:xfrm>
            <a:off x="5445125" y="4365625"/>
            <a:ext cx="1008063" cy="5762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1" name="Line 29"/>
          <p:cNvSpPr>
            <a:spLocks noChangeShapeType="1"/>
          </p:cNvSpPr>
          <p:nvPr/>
        </p:nvSpPr>
        <p:spPr bwMode="auto">
          <a:xfrm>
            <a:off x="6475413" y="2581275"/>
            <a:ext cx="1049337" cy="1784350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2" name="Line 30"/>
          <p:cNvSpPr>
            <a:spLocks noChangeShapeType="1"/>
          </p:cNvSpPr>
          <p:nvPr/>
        </p:nvSpPr>
        <p:spPr bwMode="auto">
          <a:xfrm>
            <a:off x="5449888" y="3155950"/>
            <a:ext cx="993775" cy="1785938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3" name="Line 31"/>
          <p:cNvSpPr>
            <a:spLocks noChangeShapeType="1"/>
          </p:cNvSpPr>
          <p:nvPr/>
        </p:nvSpPr>
        <p:spPr bwMode="auto">
          <a:xfrm flipH="1">
            <a:off x="5508625" y="2579688"/>
            <a:ext cx="965200" cy="56197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4" name="Line 32"/>
          <p:cNvSpPr>
            <a:spLocks noChangeShapeType="1"/>
          </p:cNvSpPr>
          <p:nvPr/>
        </p:nvSpPr>
        <p:spPr bwMode="auto">
          <a:xfrm flipH="1">
            <a:off x="6454775" y="4346575"/>
            <a:ext cx="1046163" cy="59531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5" name="Line 33"/>
          <p:cNvSpPr>
            <a:spLocks noChangeShapeType="1"/>
          </p:cNvSpPr>
          <p:nvPr/>
        </p:nvSpPr>
        <p:spPr bwMode="auto">
          <a:xfrm flipH="1">
            <a:off x="5454650" y="435610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6" name="Line 34"/>
          <p:cNvSpPr>
            <a:spLocks noChangeShapeType="1"/>
          </p:cNvSpPr>
          <p:nvPr/>
        </p:nvSpPr>
        <p:spPr bwMode="auto">
          <a:xfrm flipH="1">
            <a:off x="5461000" y="3155950"/>
            <a:ext cx="2039938" cy="9525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7" name="Line 35"/>
          <p:cNvSpPr>
            <a:spLocks noChangeShapeType="1"/>
          </p:cNvSpPr>
          <p:nvPr/>
        </p:nvSpPr>
        <p:spPr bwMode="auto">
          <a:xfrm flipH="1">
            <a:off x="7504113" y="3160713"/>
            <a:ext cx="0" cy="1185862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8" name="Line 36"/>
          <p:cNvSpPr>
            <a:spLocks noChangeShapeType="1"/>
          </p:cNvSpPr>
          <p:nvPr/>
        </p:nvSpPr>
        <p:spPr bwMode="auto">
          <a:xfrm flipH="1">
            <a:off x="5449888" y="3165475"/>
            <a:ext cx="0" cy="11858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Donut 24"/>
          <p:cNvSpPr/>
          <p:nvPr/>
        </p:nvSpPr>
        <p:spPr>
          <a:xfrm>
            <a:off x="5629848" y="1144291"/>
            <a:ext cx="1678036" cy="1555267"/>
          </a:xfrm>
          <a:prstGeom prst="donut">
            <a:avLst>
              <a:gd name="adj" fmla="val 4415"/>
            </a:avLst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7438988" y="2042964"/>
            <a:ext cx="1678036" cy="1555267"/>
          </a:xfrm>
          <a:prstGeom prst="donut">
            <a:avLst>
              <a:gd name="adj" fmla="val 4415"/>
            </a:avLst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434608" y="3904484"/>
            <a:ext cx="1678036" cy="1555267"/>
          </a:xfrm>
          <a:prstGeom prst="donut">
            <a:avLst>
              <a:gd name="adj" fmla="val 4415"/>
            </a:avLst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5636395" y="4834517"/>
            <a:ext cx="1678036" cy="1555267"/>
          </a:xfrm>
          <a:prstGeom prst="donut">
            <a:avLst>
              <a:gd name="adj" fmla="val 4415"/>
            </a:avLst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3826388" y="3857444"/>
            <a:ext cx="1678036" cy="1555267"/>
          </a:xfrm>
          <a:prstGeom prst="donut">
            <a:avLst>
              <a:gd name="adj" fmla="val 4415"/>
            </a:avLst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Donut 29"/>
          <p:cNvSpPr/>
          <p:nvPr/>
        </p:nvSpPr>
        <p:spPr>
          <a:xfrm>
            <a:off x="3830589" y="2042964"/>
            <a:ext cx="1678036" cy="1555267"/>
          </a:xfrm>
          <a:prstGeom prst="donut">
            <a:avLst>
              <a:gd name="adj" fmla="val 4415"/>
            </a:avLst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chemeClr val="accent2">
                  <a:lumMod val="40000"/>
                  <a:lumOff val="60000"/>
                  <a:alpha val="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AB2081F-D2EB-8B4D-944F-04EBD9F1D179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D5244-CAE1-994C-8619-45E47EA941C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029200" y="3143250"/>
            <a:ext cx="289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…6-by-6 interactions</a:t>
            </a:r>
          </a:p>
          <a:p>
            <a:pPr algn="ctr"/>
            <a:r>
              <a:rPr lang="en-US">
                <a:latin typeface="Calibri" charset="0"/>
              </a:rPr>
              <a:t>which require well-organized </a:t>
            </a:r>
          </a:p>
          <a:p>
            <a:pPr algn="ctr"/>
            <a:r>
              <a:rPr lang="en-US">
                <a:latin typeface="Calibri" charset="0"/>
              </a:rPr>
              <a:t>[extended-]enterprise-wide </a:t>
            </a:r>
          </a:p>
          <a:p>
            <a:pPr algn="ctr"/>
            <a:r>
              <a:rPr lang="en-US">
                <a:latin typeface="Calibri" charset="0"/>
              </a:rPr>
              <a:t>cross-coordination…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Approach Benefits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Approach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Holistic Enterprise Transformation Coordination Approach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Sustainable Impacts Oriented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Practice &amp; Results Oriented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Strong Academic Support For Abstraction, Analysis &amp; Synthesis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Builds On Non-Competitive Cross-Industry Collaboration Process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Collaborative, Leveraging &amp; Benchmarking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Strong Review &amp; Steering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Vehicle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Aggressive, Phased &amp; Pre-Programmed SPRINGBOARD Process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Continuous, Pervasive Enterprise-Wide Coordination Processes and Mechanisms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Strong Emphasis On Building On Process Emergence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Benefits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Strong Analysis Of Key Challenges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Identification Of Key Systemic Issues To Address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Robust Enterprise-Wide Strategy-Making &amp; Decision-Making Management Architecture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Well-Integrated Co-Exploration, Co-Implementation and Delivery of Systemic Through-Life Transformation &amp; Renewal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Enterprise-Wide Collaborative Creation and Implementation of Sustainable Solutions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Effective Transfer of World-Class Insights &amp; Capabilities For Increased Performance &amp; Renewal Capability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13E263-94CE-3D43-835A-BBCC2CC9A450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77E32-A1A1-1A4F-A9DC-FA91B05F352D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5122863"/>
            <a:ext cx="7065962" cy="52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1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#AWS20100302001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AlphaFields 6x6x6 Transformation Coordination Matrix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3" y="5700713"/>
            <a:ext cx="7065962" cy="8763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ea typeface="+mn-ea"/>
                <a:cs typeface="+mn-cs"/>
              </a:rPr>
              <a:t>A Systematic Transformation &amp; Renewal Coordination Approach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ea typeface="+mn-ea"/>
                <a:cs typeface="+mn-cs"/>
              </a:rPr>
              <a:t> for Extended-Enterprise Transformation Acceleration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ea typeface="+mn-ea"/>
                <a:cs typeface="+mn-cs"/>
              </a:rPr>
              <a:t>https://</a:t>
            </a:r>
            <a:r>
              <a:rPr lang="en-US" sz="1400" dirty="0" err="1" smtClean="0">
                <a:ea typeface="+mn-ea"/>
                <a:cs typeface="+mn-cs"/>
              </a:rPr>
              <a:t>www.alphafields.com</a:t>
            </a:r>
            <a:endParaRPr lang="en-US" sz="1400" dirty="0" smtClean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F4AC81-EA7E-004C-9115-4993A09AF214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35AE1-6640-3440-AD54-336A2125E307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ctrTitle"/>
          </p:nvPr>
        </p:nvSpPr>
        <p:spPr>
          <a:xfrm>
            <a:off x="1217613" y="4810125"/>
            <a:ext cx="7065962" cy="527050"/>
          </a:xfrm>
        </p:spPr>
        <p:txBody>
          <a:bodyPr/>
          <a:lstStyle/>
          <a:p>
            <a:pPr eaLnBrk="1" hangingPunct="1"/>
            <a:r>
              <a:rPr lang="en-US" smtClean="0"/>
              <a:t>For further information, contact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7613" y="5337175"/>
            <a:ext cx="7065962" cy="12398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100" dirty="0" err="1" smtClean="0"/>
              <a:t>Eero</a:t>
            </a:r>
            <a:r>
              <a:rPr lang="en-US" sz="1100" dirty="0" smtClean="0"/>
              <a:t> </a:t>
            </a:r>
            <a:r>
              <a:rPr lang="en-US" sz="1100" dirty="0" err="1" smtClean="0"/>
              <a:t>Hollming</a:t>
            </a:r>
            <a:endParaRPr lang="en-US" sz="1100" dirty="0" smtClean="0"/>
          </a:p>
          <a:p>
            <a:pPr eaLnBrk="1" hangingPunct="1">
              <a:defRPr/>
            </a:pPr>
            <a:r>
              <a:rPr lang="en-US" sz="1100" dirty="0" smtClean="0"/>
              <a:t>+</a:t>
            </a:r>
            <a:r>
              <a:rPr lang="en-US" sz="1100" dirty="0" smtClean="0"/>
              <a:t>358 40 865 9350</a:t>
            </a:r>
          </a:p>
          <a:p>
            <a:pPr eaLnBrk="1" hangingPunct="1">
              <a:defRPr/>
            </a:pPr>
            <a:r>
              <a:rPr lang="en-US" sz="1100" dirty="0" smtClean="0">
                <a:hlinkClick r:id="rId3"/>
              </a:rPr>
              <a:t>ehollming</a:t>
            </a:r>
            <a:r>
              <a:rPr lang="en-US" sz="1100" smtClean="0">
                <a:hlinkClick r:id="rId3"/>
              </a:rPr>
              <a:t>@</a:t>
            </a:r>
            <a:r>
              <a:rPr lang="en-US" sz="1100" smtClean="0">
                <a:hlinkClick r:id="rId3"/>
              </a:rPr>
              <a:t>gmail</a:t>
            </a:r>
            <a:r>
              <a:rPr lang="en-US" sz="1100" smtClean="0">
                <a:hlinkClick r:id="rId3"/>
              </a:rPr>
              <a:t>.com</a:t>
            </a:r>
            <a:endParaRPr lang="en-US" sz="11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8AD077-17B7-8748-9D50-95E2453D5F89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B4018-4186-B74E-9248-CB30D843F76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"Six by Six” Transformation/Renewal Coordination Approach</a:t>
            </a:r>
            <a:br>
              <a:rPr lang="en-US" smtClean="0"/>
            </a:br>
            <a:r>
              <a:rPr lang="en-US" smtClean="0"/>
              <a:t>…however, a “flat matrix” view isn’t enough, but a set of additional dimensions must taken explicitly into continuous, pervasive considerations &amp; coordination, to harness the power of extended-enterprise systemic innovation exploration &amp; exploitation…</a:t>
            </a:r>
            <a:endParaRPr lang="en-US" sz="1000" smtClean="0"/>
          </a:p>
        </p:txBody>
      </p:sp>
      <p:sp>
        <p:nvSpPr>
          <p:cNvPr id="21507" name="Freeform 69"/>
          <p:cNvSpPr>
            <a:spLocks/>
          </p:cNvSpPr>
          <p:nvPr/>
        </p:nvSpPr>
        <p:spPr bwMode="auto">
          <a:xfrm>
            <a:off x="2525713" y="6240463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08" name="Text Box 70"/>
          <p:cNvSpPr txBox="1">
            <a:spLocks noChangeArrowheads="1"/>
          </p:cNvSpPr>
          <p:nvPr/>
        </p:nvSpPr>
        <p:spPr bwMode="auto">
          <a:xfrm>
            <a:off x="2813050" y="60960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1509" name="Text Box 71"/>
          <p:cNvSpPr txBox="1">
            <a:spLocks noChangeArrowheads="1"/>
          </p:cNvSpPr>
          <p:nvPr/>
        </p:nvSpPr>
        <p:spPr bwMode="auto">
          <a:xfrm>
            <a:off x="3048000" y="6172200"/>
            <a:ext cx="4357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i-FI">
                <a:latin typeface="Calibri" charset="0"/>
              </a:rPr>
              <a:t>denotes ”second-order” change acceleration</a:t>
            </a:r>
            <a:endParaRPr lang="en-US">
              <a:latin typeface="Calibri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14081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668588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3927475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518795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7708900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6450013" y="1844675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>
            <a:off x="1408113" y="299720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>
            <a:off x="1408113" y="3613150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Line 19"/>
          <p:cNvSpPr>
            <a:spLocks noChangeShapeType="1"/>
          </p:cNvSpPr>
          <p:nvPr/>
        </p:nvSpPr>
        <p:spPr bwMode="auto">
          <a:xfrm>
            <a:off x="1408113" y="422116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9" name="Line 20"/>
          <p:cNvSpPr>
            <a:spLocks noChangeShapeType="1"/>
          </p:cNvSpPr>
          <p:nvPr/>
        </p:nvSpPr>
        <p:spPr bwMode="auto">
          <a:xfrm>
            <a:off x="1408113" y="4837113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>
            <a:off x="1408113" y="5445125"/>
            <a:ext cx="7485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22"/>
          <p:cNvSpPr>
            <a:spLocks noChangeShapeType="1"/>
          </p:cNvSpPr>
          <p:nvPr/>
        </p:nvSpPr>
        <p:spPr bwMode="auto">
          <a:xfrm>
            <a:off x="26257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23"/>
          <p:cNvSpPr>
            <a:spLocks noChangeShapeType="1"/>
          </p:cNvSpPr>
          <p:nvPr/>
        </p:nvSpPr>
        <p:spPr bwMode="auto">
          <a:xfrm>
            <a:off x="3886200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24"/>
          <p:cNvSpPr>
            <a:spLocks noChangeShapeType="1"/>
          </p:cNvSpPr>
          <p:nvPr/>
        </p:nvSpPr>
        <p:spPr bwMode="auto">
          <a:xfrm>
            <a:off x="5145088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25"/>
          <p:cNvSpPr>
            <a:spLocks noChangeShapeType="1"/>
          </p:cNvSpPr>
          <p:nvPr/>
        </p:nvSpPr>
        <p:spPr bwMode="auto">
          <a:xfrm>
            <a:off x="6405563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Line 26"/>
          <p:cNvSpPr>
            <a:spLocks noChangeShapeType="1"/>
          </p:cNvSpPr>
          <p:nvPr/>
        </p:nvSpPr>
        <p:spPr bwMode="auto">
          <a:xfrm>
            <a:off x="7667625" y="22764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Freeform 27"/>
          <p:cNvSpPr>
            <a:spLocks/>
          </p:cNvSpPr>
          <p:nvPr/>
        </p:nvSpPr>
        <p:spPr bwMode="auto">
          <a:xfrm flipH="1">
            <a:off x="17240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7" name="Freeform 28"/>
          <p:cNvSpPr>
            <a:spLocks/>
          </p:cNvSpPr>
          <p:nvPr/>
        </p:nvSpPr>
        <p:spPr bwMode="auto">
          <a:xfrm flipH="1">
            <a:off x="17240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8" name="Freeform 29"/>
          <p:cNvSpPr>
            <a:spLocks/>
          </p:cNvSpPr>
          <p:nvPr/>
        </p:nvSpPr>
        <p:spPr bwMode="auto">
          <a:xfrm flipH="1">
            <a:off x="17240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29" name="Freeform 30"/>
          <p:cNvSpPr>
            <a:spLocks/>
          </p:cNvSpPr>
          <p:nvPr/>
        </p:nvSpPr>
        <p:spPr bwMode="auto">
          <a:xfrm flipH="1">
            <a:off x="17240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0" name="Freeform 31"/>
          <p:cNvSpPr>
            <a:spLocks/>
          </p:cNvSpPr>
          <p:nvPr/>
        </p:nvSpPr>
        <p:spPr bwMode="auto">
          <a:xfrm flipH="1">
            <a:off x="17240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1" name="Freeform 32"/>
          <p:cNvSpPr>
            <a:spLocks/>
          </p:cNvSpPr>
          <p:nvPr/>
        </p:nvSpPr>
        <p:spPr bwMode="auto">
          <a:xfrm>
            <a:off x="17240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2" name="Freeform 33"/>
          <p:cNvSpPr>
            <a:spLocks/>
          </p:cNvSpPr>
          <p:nvPr/>
        </p:nvSpPr>
        <p:spPr bwMode="auto">
          <a:xfrm>
            <a:off x="30622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3" name="Freeform 34"/>
          <p:cNvSpPr>
            <a:spLocks/>
          </p:cNvSpPr>
          <p:nvPr/>
        </p:nvSpPr>
        <p:spPr bwMode="auto">
          <a:xfrm flipH="1">
            <a:off x="30622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4" name="Freeform 35"/>
          <p:cNvSpPr>
            <a:spLocks/>
          </p:cNvSpPr>
          <p:nvPr/>
        </p:nvSpPr>
        <p:spPr bwMode="auto">
          <a:xfrm flipH="1">
            <a:off x="30622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5" name="Freeform 36"/>
          <p:cNvSpPr>
            <a:spLocks/>
          </p:cNvSpPr>
          <p:nvPr/>
        </p:nvSpPr>
        <p:spPr bwMode="auto">
          <a:xfrm flipH="1">
            <a:off x="30622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6" name="Freeform 37"/>
          <p:cNvSpPr>
            <a:spLocks/>
          </p:cNvSpPr>
          <p:nvPr/>
        </p:nvSpPr>
        <p:spPr bwMode="auto">
          <a:xfrm flipH="1">
            <a:off x="30622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7" name="Freeform 38"/>
          <p:cNvSpPr>
            <a:spLocks/>
          </p:cNvSpPr>
          <p:nvPr/>
        </p:nvSpPr>
        <p:spPr bwMode="auto">
          <a:xfrm flipV="1">
            <a:off x="30622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8" name="Freeform 39"/>
          <p:cNvSpPr>
            <a:spLocks/>
          </p:cNvSpPr>
          <p:nvPr/>
        </p:nvSpPr>
        <p:spPr bwMode="auto">
          <a:xfrm flipV="1">
            <a:off x="432435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39" name="Freeform 40"/>
          <p:cNvSpPr>
            <a:spLocks/>
          </p:cNvSpPr>
          <p:nvPr/>
        </p:nvSpPr>
        <p:spPr bwMode="auto">
          <a:xfrm>
            <a:off x="432435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0" name="Freeform 41"/>
          <p:cNvSpPr>
            <a:spLocks/>
          </p:cNvSpPr>
          <p:nvPr/>
        </p:nvSpPr>
        <p:spPr bwMode="auto">
          <a:xfrm flipH="1">
            <a:off x="432435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1" name="Freeform 42"/>
          <p:cNvSpPr>
            <a:spLocks/>
          </p:cNvSpPr>
          <p:nvPr/>
        </p:nvSpPr>
        <p:spPr bwMode="auto">
          <a:xfrm flipH="1">
            <a:off x="432435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2" name="Freeform 43"/>
          <p:cNvSpPr>
            <a:spLocks/>
          </p:cNvSpPr>
          <p:nvPr/>
        </p:nvSpPr>
        <p:spPr bwMode="auto">
          <a:xfrm flipH="1">
            <a:off x="432435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3" name="Freeform 44"/>
          <p:cNvSpPr>
            <a:spLocks/>
          </p:cNvSpPr>
          <p:nvPr/>
        </p:nvSpPr>
        <p:spPr bwMode="auto">
          <a:xfrm flipV="1">
            <a:off x="432435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4" name="Freeform 45"/>
          <p:cNvSpPr>
            <a:spLocks/>
          </p:cNvSpPr>
          <p:nvPr/>
        </p:nvSpPr>
        <p:spPr bwMode="auto">
          <a:xfrm flipV="1">
            <a:off x="5584825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5" name="Freeform 46"/>
          <p:cNvSpPr>
            <a:spLocks/>
          </p:cNvSpPr>
          <p:nvPr/>
        </p:nvSpPr>
        <p:spPr bwMode="auto">
          <a:xfrm flipV="1">
            <a:off x="5584825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6" name="Freeform 47"/>
          <p:cNvSpPr>
            <a:spLocks/>
          </p:cNvSpPr>
          <p:nvPr/>
        </p:nvSpPr>
        <p:spPr bwMode="auto">
          <a:xfrm>
            <a:off x="5584825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7" name="Freeform 48"/>
          <p:cNvSpPr>
            <a:spLocks/>
          </p:cNvSpPr>
          <p:nvPr/>
        </p:nvSpPr>
        <p:spPr bwMode="auto">
          <a:xfrm flipH="1">
            <a:off x="5584825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8" name="Freeform 49"/>
          <p:cNvSpPr>
            <a:spLocks/>
          </p:cNvSpPr>
          <p:nvPr/>
        </p:nvSpPr>
        <p:spPr bwMode="auto">
          <a:xfrm flipH="1">
            <a:off x="5584825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49" name="Freeform 50"/>
          <p:cNvSpPr>
            <a:spLocks/>
          </p:cNvSpPr>
          <p:nvPr/>
        </p:nvSpPr>
        <p:spPr bwMode="auto">
          <a:xfrm flipV="1">
            <a:off x="5584825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0" name="Freeform 51"/>
          <p:cNvSpPr>
            <a:spLocks/>
          </p:cNvSpPr>
          <p:nvPr/>
        </p:nvSpPr>
        <p:spPr bwMode="auto">
          <a:xfrm flipV="1">
            <a:off x="6845300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1" name="Freeform 52"/>
          <p:cNvSpPr>
            <a:spLocks/>
          </p:cNvSpPr>
          <p:nvPr/>
        </p:nvSpPr>
        <p:spPr bwMode="auto">
          <a:xfrm flipV="1">
            <a:off x="6845300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2" name="Freeform 53"/>
          <p:cNvSpPr>
            <a:spLocks/>
          </p:cNvSpPr>
          <p:nvPr/>
        </p:nvSpPr>
        <p:spPr bwMode="auto">
          <a:xfrm flipV="1">
            <a:off x="6845300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3" name="Freeform 54"/>
          <p:cNvSpPr>
            <a:spLocks/>
          </p:cNvSpPr>
          <p:nvPr/>
        </p:nvSpPr>
        <p:spPr bwMode="auto">
          <a:xfrm>
            <a:off x="6845300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4" name="Freeform 55"/>
          <p:cNvSpPr>
            <a:spLocks/>
          </p:cNvSpPr>
          <p:nvPr/>
        </p:nvSpPr>
        <p:spPr bwMode="auto">
          <a:xfrm flipH="1">
            <a:off x="6845300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5" name="Freeform 56"/>
          <p:cNvSpPr>
            <a:spLocks/>
          </p:cNvSpPr>
          <p:nvPr/>
        </p:nvSpPr>
        <p:spPr bwMode="auto">
          <a:xfrm flipV="1">
            <a:off x="6845300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6" name="Freeform 57"/>
          <p:cNvSpPr>
            <a:spLocks/>
          </p:cNvSpPr>
          <p:nvPr/>
        </p:nvSpPr>
        <p:spPr bwMode="auto">
          <a:xfrm flipV="1">
            <a:off x="8104188" y="31416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7" name="Freeform 58"/>
          <p:cNvSpPr>
            <a:spLocks/>
          </p:cNvSpPr>
          <p:nvPr/>
        </p:nvSpPr>
        <p:spPr bwMode="auto">
          <a:xfrm flipV="1">
            <a:off x="8104188" y="37179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8" name="Freeform 59"/>
          <p:cNvSpPr>
            <a:spLocks/>
          </p:cNvSpPr>
          <p:nvPr/>
        </p:nvSpPr>
        <p:spPr bwMode="auto">
          <a:xfrm flipV="1">
            <a:off x="8104188" y="436562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59" name="Freeform 60"/>
          <p:cNvSpPr>
            <a:spLocks/>
          </p:cNvSpPr>
          <p:nvPr/>
        </p:nvSpPr>
        <p:spPr bwMode="auto">
          <a:xfrm flipV="1">
            <a:off x="8104188" y="49418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60" name="Freeform 61"/>
          <p:cNvSpPr>
            <a:spLocks/>
          </p:cNvSpPr>
          <p:nvPr/>
        </p:nvSpPr>
        <p:spPr bwMode="auto">
          <a:xfrm>
            <a:off x="8104188" y="558958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61" name="Freeform 62"/>
          <p:cNvSpPr>
            <a:spLocks/>
          </p:cNvSpPr>
          <p:nvPr/>
        </p:nvSpPr>
        <p:spPr bwMode="auto">
          <a:xfrm flipV="1">
            <a:off x="8104188" y="25654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62" name="Text Box 63"/>
          <p:cNvSpPr txBox="1">
            <a:spLocks noChangeArrowheads="1"/>
          </p:cNvSpPr>
          <p:nvPr/>
        </p:nvSpPr>
        <p:spPr bwMode="auto">
          <a:xfrm>
            <a:off x="2038350" y="242093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1563" name="Text Box 64"/>
          <p:cNvSpPr txBox="1">
            <a:spLocks noChangeArrowheads="1"/>
          </p:cNvSpPr>
          <p:nvPr/>
        </p:nvSpPr>
        <p:spPr bwMode="auto">
          <a:xfrm>
            <a:off x="3352800" y="2990850"/>
            <a:ext cx="34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1564" name="Text Box 65"/>
          <p:cNvSpPr txBox="1">
            <a:spLocks noChangeArrowheads="1"/>
          </p:cNvSpPr>
          <p:nvPr/>
        </p:nvSpPr>
        <p:spPr bwMode="auto">
          <a:xfrm>
            <a:off x="4613275" y="3567113"/>
            <a:ext cx="34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1565" name="Text Box 66"/>
          <p:cNvSpPr txBox="1">
            <a:spLocks noChangeArrowheads="1"/>
          </p:cNvSpPr>
          <p:nvPr/>
        </p:nvSpPr>
        <p:spPr bwMode="auto">
          <a:xfrm>
            <a:off x="5899150" y="4214813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1566" name="Text Box 67"/>
          <p:cNvSpPr txBox="1">
            <a:spLocks noChangeArrowheads="1"/>
          </p:cNvSpPr>
          <p:nvPr/>
        </p:nvSpPr>
        <p:spPr bwMode="auto">
          <a:xfrm>
            <a:off x="7134225" y="479107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1567" name="Text Box 68"/>
          <p:cNvSpPr txBox="1">
            <a:spLocks noChangeArrowheads="1"/>
          </p:cNvSpPr>
          <p:nvPr/>
        </p:nvSpPr>
        <p:spPr bwMode="auto">
          <a:xfrm>
            <a:off x="8394700" y="5445125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i-FI">
                <a:solidFill>
                  <a:srgbClr val="FF0000"/>
                </a:solidFill>
                <a:latin typeface="Calibri" charset="0"/>
              </a:rPr>
              <a:t>2</a:t>
            </a:r>
            <a:endParaRPr lang="en-US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1568" name="Freeform 72"/>
          <p:cNvSpPr>
            <a:spLocks/>
          </p:cNvSpPr>
          <p:nvPr/>
        </p:nvSpPr>
        <p:spPr bwMode="auto">
          <a:xfrm flipH="1" flipV="1">
            <a:off x="1960563" y="2708275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69" name="Freeform 73"/>
          <p:cNvSpPr>
            <a:spLocks/>
          </p:cNvSpPr>
          <p:nvPr/>
        </p:nvSpPr>
        <p:spPr bwMode="auto">
          <a:xfrm flipH="1" flipV="1">
            <a:off x="3298825" y="3284538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70" name="Freeform 74"/>
          <p:cNvSpPr>
            <a:spLocks/>
          </p:cNvSpPr>
          <p:nvPr/>
        </p:nvSpPr>
        <p:spPr bwMode="auto">
          <a:xfrm flipH="1" flipV="1">
            <a:off x="4559300" y="38608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71" name="Freeform 75"/>
          <p:cNvSpPr>
            <a:spLocks/>
          </p:cNvSpPr>
          <p:nvPr/>
        </p:nvSpPr>
        <p:spPr bwMode="auto">
          <a:xfrm flipH="1" flipV="1">
            <a:off x="5821363" y="450850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72" name="Freeform 76"/>
          <p:cNvSpPr>
            <a:spLocks/>
          </p:cNvSpPr>
          <p:nvPr/>
        </p:nvSpPr>
        <p:spPr bwMode="auto">
          <a:xfrm flipH="1" flipV="1">
            <a:off x="7081838" y="5084763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73" name="Freeform 77"/>
          <p:cNvSpPr>
            <a:spLocks/>
          </p:cNvSpPr>
          <p:nvPr/>
        </p:nvSpPr>
        <p:spPr bwMode="auto">
          <a:xfrm flipH="1" flipV="1">
            <a:off x="8340725" y="5734050"/>
            <a:ext cx="314325" cy="215900"/>
          </a:xfrm>
          <a:custGeom>
            <a:avLst/>
            <a:gdLst>
              <a:gd name="T0" fmla="*/ 545857490 w 181"/>
              <a:gd name="T1" fmla="*/ 0 h 136"/>
              <a:gd name="T2" fmla="*/ 545857490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74" name="Freeform 78"/>
          <p:cNvSpPr>
            <a:spLocks/>
          </p:cNvSpPr>
          <p:nvPr/>
        </p:nvSpPr>
        <p:spPr bwMode="auto">
          <a:xfrm flipH="1" flipV="1">
            <a:off x="2741613" y="6391275"/>
            <a:ext cx="287337" cy="215900"/>
          </a:xfrm>
          <a:custGeom>
            <a:avLst/>
            <a:gdLst>
              <a:gd name="T0" fmla="*/ 456146694 w 181"/>
              <a:gd name="T1" fmla="*/ 0 h 136"/>
              <a:gd name="T2" fmla="*/ 456146694 w 181"/>
              <a:gd name="T3" fmla="*/ 342741250 h 136"/>
              <a:gd name="T4" fmla="*/ 0 w 181"/>
              <a:gd name="T5" fmla="*/ 342741250 h 136"/>
              <a:gd name="T6" fmla="*/ 0 60000 65536"/>
              <a:gd name="T7" fmla="*/ 0 60000 65536"/>
              <a:gd name="T8" fmla="*/ 0 60000 65536"/>
              <a:gd name="T9" fmla="*/ 0 w 181"/>
              <a:gd name="T10" fmla="*/ 0 h 136"/>
              <a:gd name="T11" fmla="*/ 181 w 181"/>
              <a:gd name="T12" fmla="*/ 136 h 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136">
                <a:moveTo>
                  <a:pt x="181" y="0"/>
                </a:moveTo>
                <a:lnTo>
                  <a:pt x="181" y="136"/>
                </a:lnTo>
                <a:lnTo>
                  <a:pt x="0" y="13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1575" name="Rectangle 5"/>
          <p:cNvSpPr>
            <a:spLocks noChangeArrowheads="1"/>
          </p:cNvSpPr>
          <p:nvPr/>
        </p:nvSpPr>
        <p:spPr bwMode="auto">
          <a:xfrm>
            <a:off x="223838" y="2438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 Enterprise Speed, Agility &amp; Resiliency</a:t>
            </a:r>
          </a:p>
        </p:txBody>
      </p:sp>
      <p:sp>
        <p:nvSpPr>
          <p:cNvPr id="21576" name="Rectangle 6"/>
          <p:cNvSpPr>
            <a:spLocks noChangeArrowheads="1"/>
          </p:cNvSpPr>
          <p:nvPr/>
        </p:nvSpPr>
        <p:spPr bwMode="auto">
          <a:xfrm>
            <a:off x="228600" y="31242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Through-Life Value-Creation-Systems Innovation</a:t>
            </a:r>
          </a:p>
        </p:txBody>
      </p:sp>
      <p:sp>
        <p:nvSpPr>
          <p:cNvPr id="21577" name="Rectangle 7"/>
          <p:cNvSpPr>
            <a:spLocks noChangeArrowheads="1"/>
          </p:cNvSpPr>
          <p:nvPr/>
        </p:nvSpPr>
        <p:spPr bwMode="auto">
          <a:xfrm>
            <a:off x="228600" y="37338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Extended-Enterprise  Operational Service </a:t>
            </a:r>
          </a:p>
          <a:p>
            <a:pPr algn="ctr"/>
            <a:r>
              <a:rPr lang="en-US" sz="800" b="1">
                <a:latin typeface="Calibri" charset="0"/>
              </a:rPr>
              <a:t>Levels</a:t>
            </a:r>
          </a:p>
        </p:txBody>
      </p:sp>
      <p:sp>
        <p:nvSpPr>
          <p:cNvPr id="21578" name="Rectangle 8"/>
          <p:cNvSpPr>
            <a:spLocks noChangeArrowheads="1"/>
          </p:cNvSpPr>
          <p:nvPr/>
        </p:nvSpPr>
        <p:spPr bwMode="auto">
          <a:xfrm>
            <a:off x="228600" y="43434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Systems-Enterprise Business </a:t>
            </a:r>
          </a:p>
          <a:p>
            <a:pPr algn="ctr"/>
            <a:r>
              <a:rPr lang="en-US" sz="800" b="1">
                <a:latin typeface="Calibri" charset="0"/>
              </a:rPr>
              <a:t>Alignment</a:t>
            </a:r>
          </a:p>
        </p:txBody>
      </p:sp>
      <p:sp>
        <p:nvSpPr>
          <p:cNvPr id="21579" name="Rectangle 9"/>
          <p:cNvSpPr>
            <a:spLocks noChangeArrowheads="1"/>
          </p:cNvSpPr>
          <p:nvPr/>
        </p:nvSpPr>
        <p:spPr bwMode="auto">
          <a:xfrm>
            <a:off x="228600" y="55626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Platforms, Capabilities &amp;</a:t>
            </a:r>
          </a:p>
          <a:p>
            <a:pPr algn="ctr"/>
            <a:r>
              <a:rPr lang="en-US" sz="800" b="1">
                <a:latin typeface="Calibri" charset="0"/>
              </a:rPr>
              <a:t>Operations</a:t>
            </a:r>
          </a:p>
        </p:txBody>
      </p:sp>
      <p:sp>
        <p:nvSpPr>
          <p:cNvPr id="21580" name="Rectangle 10"/>
          <p:cNvSpPr>
            <a:spLocks noChangeArrowheads="1"/>
          </p:cNvSpPr>
          <p:nvPr/>
        </p:nvSpPr>
        <p:spPr bwMode="auto">
          <a:xfrm>
            <a:off x="228600" y="4953000"/>
            <a:ext cx="1181100" cy="431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800" b="1">
                <a:latin typeface="Calibri" charset="0"/>
              </a:rPr>
              <a:t>Sustainable Cost</a:t>
            </a:r>
          </a:p>
          <a:p>
            <a:pPr algn="ctr"/>
            <a:r>
              <a:rPr lang="en-US" sz="800" b="1">
                <a:latin typeface="Calibri" charset="0"/>
              </a:rPr>
              <a:t>Effectiveness &amp; Commitment</a:t>
            </a:r>
          </a:p>
        </p:txBody>
      </p:sp>
      <p:sp>
        <p:nvSpPr>
          <p:cNvPr id="121" name="Circular Arrow 120"/>
          <p:cNvSpPr/>
          <p:nvPr/>
        </p:nvSpPr>
        <p:spPr>
          <a:xfrm rot="14346851">
            <a:off x="4010026" y="3284537"/>
            <a:ext cx="2125662" cy="2100263"/>
          </a:xfrm>
          <a:prstGeom prst="circularArrow">
            <a:avLst>
              <a:gd name="adj1" fmla="val 6471"/>
              <a:gd name="adj2" fmla="val 1597558"/>
              <a:gd name="adj3" fmla="val 19651852"/>
              <a:gd name="adj4" fmla="val 3470016"/>
              <a:gd name="adj5" fmla="val 104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Circular Arrow 121"/>
          <p:cNvSpPr/>
          <p:nvPr/>
        </p:nvSpPr>
        <p:spPr>
          <a:xfrm rot="12387631" flipV="1">
            <a:off x="4081463" y="3914775"/>
            <a:ext cx="2127250" cy="2100263"/>
          </a:xfrm>
          <a:prstGeom prst="circularArrow">
            <a:avLst>
              <a:gd name="adj1" fmla="val 6471"/>
              <a:gd name="adj2" fmla="val 1597558"/>
              <a:gd name="adj3" fmla="val 19651852"/>
              <a:gd name="adj4" fmla="val 3470016"/>
              <a:gd name="adj5" fmla="val 1049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Date Placeholder 7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17E2BF-D723-674F-9C63-F8636D516ECF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455D8-B073-D04A-97D7-BC4D8341E0F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AlphaFields 6x6x6 Transformation/Renewal Coordination Matrix</a:t>
            </a:r>
            <a:br>
              <a:rPr lang="en-US" smtClean="0"/>
            </a:br>
            <a:r>
              <a:rPr lang="en-US" smtClean="0"/>
              <a:t>…requires integration across multiple value-networks</a:t>
            </a:r>
          </a:p>
        </p:txBody>
      </p:sp>
      <p:sp>
        <p:nvSpPr>
          <p:cNvPr id="2254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multiple value-networks</a:t>
            </a:r>
          </a:p>
        </p:txBody>
      </p:sp>
      <p:sp>
        <p:nvSpPr>
          <p:cNvPr id="37" name="Oval 36"/>
          <p:cNvSpPr/>
          <p:nvPr/>
        </p:nvSpPr>
        <p:spPr>
          <a:xfrm>
            <a:off x="4851792" y="3484401"/>
            <a:ext cx="1800000" cy="1800000"/>
          </a:xfrm>
          <a:prstGeom prst="ellipse">
            <a:avLst/>
          </a:prstGeom>
          <a:gradFill flip="none" rotWithShape="1">
            <a:gsLst>
              <a:gs pos="27000">
                <a:srgbClr val="FF0000">
                  <a:alpha val="66000"/>
                </a:srgbClr>
              </a:gs>
              <a:gs pos="77000">
                <a:schemeClr val="bg1">
                  <a:alpha val="0"/>
                </a:schemeClr>
              </a:gs>
              <a:gs pos="62000">
                <a:schemeClr val="accent2">
                  <a:lumMod val="20000"/>
                  <a:lumOff val="80000"/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5971284" y="4119979"/>
            <a:ext cx="1800000" cy="1800000"/>
          </a:xfrm>
          <a:prstGeom prst="ellipse">
            <a:avLst/>
          </a:prstGeom>
          <a:gradFill flip="none" rotWithShape="1">
            <a:gsLst>
              <a:gs pos="27000">
                <a:srgbClr val="FF0000">
                  <a:alpha val="66000"/>
                </a:srgbClr>
              </a:gs>
              <a:gs pos="77000">
                <a:schemeClr val="bg1">
                  <a:alpha val="0"/>
                </a:schemeClr>
              </a:gs>
              <a:gs pos="62000">
                <a:schemeClr val="accent2">
                  <a:lumMod val="20000"/>
                  <a:lumOff val="80000"/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5966452" y="1580539"/>
            <a:ext cx="1800000" cy="1800000"/>
          </a:xfrm>
          <a:prstGeom prst="ellipse">
            <a:avLst/>
          </a:prstGeom>
          <a:gradFill flip="none" rotWithShape="1">
            <a:gsLst>
              <a:gs pos="27000">
                <a:srgbClr val="FF0000">
                  <a:alpha val="66000"/>
                </a:srgbClr>
              </a:gs>
              <a:gs pos="77000">
                <a:schemeClr val="bg1">
                  <a:alpha val="0"/>
                </a:schemeClr>
              </a:gs>
              <a:gs pos="62000">
                <a:schemeClr val="accent2">
                  <a:lumMod val="20000"/>
                  <a:lumOff val="80000"/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67204" y="2187019"/>
            <a:ext cx="1800000" cy="1800000"/>
          </a:xfrm>
          <a:prstGeom prst="ellipse">
            <a:avLst/>
          </a:prstGeom>
          <a:gradFill flip="none" rotWithShape="1">
            <a:gsLst>
              <a:gs pos="27000">
                <a:srgbClr val="FF0000">
                  <a:alpha val="66000"/>
                </a:srgbClr>
              </a:gs>
              <a:gs pos="77000">
                <a:schemeClr val="bg1">
                  <a:alpha val="0"/>
                </a:schemeClr>
              </a:gs>
              <a:gs pos="62000">
                <a:schemeClr val="accent2">
                  <a:lumMod val="20000"/>
                  <a:lumOff val="80000"/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9786" y="3458939"/>
            <a:ext cx="1800000" cy="1800000"/>
          </a:xfrm>
          <a:prstGeom prst="ellipse">
            <a:avLst/>
          </a:prstGeom>
          <a:gradFill flip="none" rotWithShape="1">
            <a:gsLst>
              <a:gs pos="27000">
                <a:srgbClr val="FF0000">
                  <a:alpha val="66000"/>
                </a:srgbClr>
              </a:gs>
              <a:gs pos="77000">
                <a:schemeClr val="bg1">
                  <a:alpha val="0"/>
                </a:schemeClr>
              </a:gs>
              <a:gs pos="62000">
                <a:schemeClr val="accent2">
                  <a:lumMod val="20000"/>
                  <a:lumOff val="80000"/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v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4851792" y="2202699"/>
            <a:ext cx="1800000" cy="1800000"/>
          </a:xfrm>
          <a:prstGeom prst="ellipse">
            <a:avLst/>
          </a:prstGeom>
          <a:gradFill flip="none" rotWithShape="1">
            <a:gsLst>
              <a:gs pos="27000">
                <a:srgbClr val="FF0000">
                  <a:alpha val="66000"/>
                </a:srgbClr>
              </a:gs>
              <a:gs pos="77000">
                <a:schemeClr val="bg1">
                  <a:alpha val="0"/>
                </a:schemeClr>
              </a:gs>
              <a:gs pos="62000">
                <a:schemeClr val="accent2">
                  <a:lumMod val="20000"/>
                  <a:lumOff val="80000"/>
                  <a:alpha val="3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38484" y="2281099"/>
            <a:ext cx="2880000" cy="2880000"/>
          </a:xfrm>
          <a:prstGeom prst="ellipse">
            <a:avLst/>
          </a:prstGeom>
          <a:gradFill flip="none" rotWithShape="1">
            <a:gsLst>
              <a:gs pos="67000">
                <a:schemeClr val="accent2">
                  <a:lumMod val="20000"/>
                  <a:lumOff val="80000"/>
                </a:schemeClr>
              </a:gs>
              <a:gs pos="37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427774" y="2571263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Tier 2: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The Market Space Value Network</a:t>
            </a:r>
          </a:p>
        </p:txBody>
      </p:sp>
      <p:sp>
        <p:nvSpPr>
          <p:cNvPr id="45" name="Oval 44"/>
          <p:cNvSpPr/>
          <p:nvPr/>
        </p:nvSpPr>
        <p:spPr>
          <a:xfrm>
            <a:off x="7427774" y="3834805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Tier 3: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The Industry Value Network</a:t>
            </a:r>
          </a:p>
        </p:txBody>
      </p:sp>
      <p:sp>
        <p:nvSpPr>
          <p:cNvPr id="46" name="Oval 45"/>
          <p:cNvSpPr/>
          <p:nvPr/>
        </p:nvSpPr>
        <p:spPr>
          <a:xfrm>
            <a:off x="6335028" y="4469041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Tier 4: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The System Value Network</a:t>
            </a:r>
          </a:p>
        </p:txBody>
      </p:sp>
      <p:sp>
        <p:nvSpPr>
          <p:cNvPr id="47" name="Oval 46"/>
          <p:cNvSpPr/>
          <p:nvPr/>
        </p:nvSpPr>
        <p:spPr>
          <a:xfrm>
            <a:off x="5243386" y="3834805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Tier 5: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The Intervention/ Project Value Network</a:t>
            </a:r>
          </a:p>
        </p:txBody>
      </p:sp>
      <p:sp>
        <p:nvSpPr>
          <p:cNvPr id="48" name="Oval 47"/>
          <p:cNvSpPr/>
          <p:nvPr/>
        </p:nvSpPr>
        <p:spPr>
          <a:xfrm>
            <a:off x="5243386" y="2571263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Tier 6: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The Solution Value Network</a:t>
            </a:r>
          </a:p>
        </p:txBody>
      </p:sp>
      <p:sp>
        <p:nvSpPr>
          <p:cNvPr id="22586" name="TextBox 13"/>
          <p:cNvSpPr txBox="1">
            <a:spLocks noChangeArrowheads="1"/>
          </p:cNvSpPr>
          <p:nvPr/>
        </p:nvSpPr>
        <p:spPr bwMode="auto">
          <a:xfrm>
            <a:off x="6049963" y="3327400"/>
            <a:ext cx="1676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Calibri" charset="0"/>
              </a:rPr>
              <a:t>Systemic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Calibri" charset="0"/>
              </a:rPr>
              <a:t>Value-Systems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Calibri" charset="0"/>
              </a:rPr>
              <a:t>Through-Life Innovation</a:t>
            </a: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6785769" y="1975644"/>
            <a:ext cx="1638300" cy="1042988"/>
          </a:xfrm>
          <a:prstGeom prst="line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88" name="TextBox 15"/>
          <p:cNvSpPr txBox="1">
            <a:spLocks noChangeArrowheads="1"/>
          </p:cNvSpPr>
          <p:nvPr/>
        </p:nvSpPr>
        <p:spPr bwMode="auto">
          <a:xfrm>
            <a:off x="6400800" y="2976563"/>
            <a:ext cx="107156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>
                <a:latin typeface="Calibri" charset="0"/>
              </a:rPr>
              <a:t>Design/Architeture</a:t>
            </a:r>
          </a:p>
          <a:p>
            <a:pPr algn="r"/>
            <a:r>
              <a:rPr lang="en-US" sz="900">
                <a:latin typeface="Calibri" charset="0"/>
              </a:rPr>
              <a:t>Symmetry</a:t>
            </a:r>
          </a:p>
          <a:p>
            <a:pPr algn="r"/>
            <a:r>
              <a:rPr lang="en-US" sz="900">
                <a:latin typeface="Calibri" charset="0"/>
              </a:rPr>
              <a:t>Inertia</a:t>
            </a:r>
          </a:p>
        </p:txBody>
      </p:sp>
      <p:sp>
        <p:nvSpPr>
          <p:cNvPr id="22589" name="TextBox 16"/>
          <p:cNvSpPr txBox="1">
            <a:spLocks noChangeArrowheads="1"/>
          </p:cNvSpPr>
          <p:nvPr/>
        </p:nvSpPr>
        <p:spPr bwMode="auto">
          <a:xfrm>
            <a:off x="8069263" y="1417638"/>
            <a:ext cx="723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Calibri" charset="0"/>
              </a:rPr>
              <a:t>Emergence</a:t>
            </a:r>
          </a:p>
          <a:p>
            <a:r>
              <a:rPr lang="en-US" sz="900">
                <a:latin typeface="Calibri" charset="0"/>
              </a:rPr>
              <a:t>Asymmetry</a:t>
            </a:r>
          </a:p>
          <a:p>
            <a:r>
              <a:rPr lang="en-US" sz="900">
                <a:latin typeface="Calibri" charset="0"/>
              </a:rPr>
              <a:t>Agility</a:t>
            </a:r>
          </a:p>
        </p:txBody>
      </p:sp>
      <p:sp>
        <p:nvSpPr>
          <p:cNvPr id="22590" name="TextBox 17"/>
          <p:cNvSpPr txBox="1">
            <a:spLocks noChangeArrowheads="1"/>
          </p:cNvSpPr>
          <p:nvPr/>
        </p:nvSpPr>
        <p:spPr bwMode="auto">
          <a:xfrm>
            <a:off x="6937375" y="1514475"/>
            <a:ext cx="8778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900">
                <a:latin typeface="Calibri" charset="0"/>
              </a:rPr>
              <a:t>Online/Ad-Hoc</a:t>
            </a:r>
          </a:p>
          <a:p>
            <a:pPr algn="r"/>
            <a:r>
              <a:rPr lang="en-US" sz="900">
                <a:latin typeface="Calibri" charset="0"/>
              </a:rPr>
              <a:t>Transient</a:t>
            </a:r>
          </a:p>
          <a:p>
            <a:pPr algn="r"/>
            <a:r>
              <a:rPr lang="en-US" sz="900">
                <a:latin typeface="Calibri" charset="0"/>
              </a:rPr>
              <a:t>Through-Life</a:t>
            </a:r>
          </a:p>
        </p:txBody>
      </p:sp>
      <p:sp>
        <p:nvSpPr>
          <p:cNvPr id="54" name="Oval 53"/>
          <p:cNvSpPr/>
          <p:nvPr/>
        </p:nvSpPr>
        <p:spPr>
          <a:xfrm rot="1895565">
            <a:off x="7465301" y="2084882"/>
            <a:ext cx="652807" cy="15630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FF0000"/>
                </a:gs>
                <a:gs pos="86000">
                  <a:srgbClr val="FFFFFF">
                    <a:alpha val="0"/>
                  </a:srgbClr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reeform 21"/>
          <p:cNvSpPr>
            <a:spLocks/>
          </p:cNvSpPr>
          <p:nvPr/>
        </p:nvSpPr>
        <p:spPr bwMode="auto">
          <a:xfrm rot="18440233">
            <a:off x="4181869" y="1926295"/>
            <a:ext cx="4145032" cy="3177148"/>
          </a:xfrm>
          <a:custGeom>
            <a:avLst/>
            <a:gdLst>
              <a:gd name="connsiteX0" fmla="*/ 529 w 1610"/>
              <a:gd name="connsiteY0" fmla="*/ 1559 h 1956"/>
              <a:gd name="connsiteX1" fmla="*/ 671 w 1610"/>
              <a:gd name="connsiteY1" fmla="*/ 710 h 1956"/>
              <a:gd name="connsiteX2" fmla="*/ 1209 w 1610"/>
              <a:gd name="connsiteY2" fmla="*/ 833 h 1956"/>
              <a:gd name="connsiteX0" fmla="*/ 529 w 1610"/>
              <a:gd name="connsiteY0" fmla="*/ 1559 h 1924"/>
              <a:gd name="connsiteX1" fmla="*/ 671 w 1610"/>
              <a:gd name="connsiteY1" fmla="*/ 710 h 1924"/>
              <a:gd name="connsiteX2" fmla="*/ 1209 w 1610"/>
              <a:gd name="connsiteY2" fmla="*/ 833 h 1924"/>
              <a:gd name="connsiteX0" fmla="*/ 405 w 1486"/>
              <a:gd name="connsiteY0" fmla="*/ 1296 h 1661"/>
              <a:gd name="connsiteX1" fmla="*/ 547 w 1486"/>
              <a:gd name="connsiteY1" fmla="*/ 447 h 1661"/>
              <a:gd name="connsiteX2" fmla="*/ 1085 w 1486"/>
              <a:gd name="connsiteY2" fmla="*/ 570 h 1661"/>
              <a:gd name="connsiteX0" fmla="*/ 405 w 1486"/>
              <a:gd name="connsiteY0" fmla="*/ 1591 h 1956"/>
              <a:gd name="connsiteX1" fmla="*/ 547 w 1486"/>
              <a:gd name="connsiteY1" fmla="*/ 742 h 1956"/>
              <a:gd name="connsiteX2" fmla="*/ 1085 w 1486"/>
              <a:gd name="connsiteY2" fmla="*/ 865 h 1956"/>
              <a:gd name="connsiteX0" fmla="*/ 498 w 1579"/>
              <a:gd name="connsiteY0" fmla="*/ 1591 h 1956"/>
              <a:gd name="connsiteX1" fmla="*/ 640 w 1579"/>
              <a:gd name="connsiteY1" fmla="*/ 742 h 1956"/>
              <a:gd name="connsiteX2" fmla="*/ 1178 w 1579"/>
              <a:gd name="connsiteY2" fmla="*/ 865 h 1956"/>
              <a:gd name="connsiteX0" fmla="*/ 405 w 1613"/>
              <a:gd name="connsiteY0" fmla="*/ 1591 h 1956"/>
              <a:gd name="connsiteX1" fmla="*/ 674 w 1613"/>
              <a:gd name="connsiteY1" fmla="*/ 742 h 1956"/>
              <a:gd name="connsiteX2" fmla="*/ 1212 w 1613"/>
              <a:gd name="connsiteY2" fmla="*/ 865 h 1956"/>
              <a:gd name="connsiteX0" fmla="*/ 532 w 1740"/>
              <a:gd name="connsiteY0" fmla="*/ 1591 h 1977"/>
              <a:gd name="connsiteX1" fmla="*/ 801 w 1740"/>
              <a:gd name="connsiteY1" fmla="*/ 742 h 1977"/>
              <a:gd name="connsiteX2" fmla="*/ 1339 w 1740"/>
              <a:gd name="connsiteY2" fmla="*/ 865 h 1977"/>
              <a:gd name="connsiteX0" fmla="*/ 532 w 1740"/>
              <a:gd name="connsiteY0" fmla="*/ 1591 h 1977"/>
              <a:gd name="connsiteX1" fmla="*/ 801 w 1740"/>
              <a:gd name="connsiteY1" fmla="*/ 742 h 1977"/>
              <a:gd name="connsiteX2" fmla="*/ 1339 w 1740"/>
              <a:gd name="connsiteY2" fmla="*/ 865 h 1977"/>
              <a:gd name="connsiteX0" fmla="*/ 532 w 1749"/>
              <a:gd name="connsiteY0" fmla="*/ 1591 h 1977"/>
              <a:gd name="connsiteX1" fmla="*/ 801 w 1749"/>
              <a:gd name="connsiteY1" fmla="*/ 742 h 1977"/>
              <a:gd name="connsiteX2" fmla="*/ 1348 w 1749"/>
              <a:gd name="connsiteY2" fmla="*/ 768 h 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" h="1977">
                <a:moveTo>
                  <a:pt x="532" y="1591"/>
                </a:moveTo>
                <a:cubicBezTo>
                  <a:pt x="0" y="1977"/>
                  <a:pt x="179" y="1431"/>
                  <a:pt x="801" y="742"/>
                </a:cubicBezTo>
                <a:cubicBezTo>
                  <a:pt x="1478" y="0"/>
                  <a:pt x="1749" y="198"/>
                  <a:pt x="1348" y="768"/>
                </a:cubicBezTo>
              </a:path>
            </a:pathLst>
          </a:custGeom>
          <a:noFill/>
          <a:ln w="76200" cmpd="sng">
            <a:gradFill flip="none" rotWithShape="1">
              <a:gsLst>
                <a:gs pos="21000">
                  <a:srgbClr val="FF0000">
                    <a:alpha val="99000"/>
                  </a:srgbClr>
                </a:gs>
                <a:gs pos="100000">
                  <a:srgbClr val="FF0000"/>
                </a:gs>
                <a:gs pos="73000">
                  <a:schemeClr val="accent2">
                    <a:lumMod val="60000"/>
                    <a:lumOff val="40000"/>
                  </a:schemeClr>
                </a:gs>
                <a:gs pos="51000">
                  <a:schemeClr val="tx2">
                    <a:lumMod val="40000"/>
                    <a:lumOff val="60000"/>
                    <a:alpha val="68000"/>
                  </a:schemeClr>
                </a:gs>
                <a:gs pos="36000">
                  <a:schemeClr val="accent1">
                    <a:alpha val="99000"/>
                  </a:schemeClr>
                </a:gs>
              </a:gsLst>
              <a:lin ang="0" scaled="1"/>
              <a:tileRect/>
            </a:gradFill>
            <a:round/>
            <a:headEnd type="triangl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335028" y="1943171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Tier 1: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The Customer Value Network</a:t>
            </a:r>
          </a:p>
        </p:txBody>
      </p:sp>
      <p:sp>
        <p:nvSpPr>
          <p:cNvPr id="57" name="Freeform 22"/>
          <p:cNvSpPr>
            <a:spLocks/>
          </p:cNvSpPr>
          <p:nvPr/>
        </p:nvSpPr>
        <p:spPr bwMode="auto">
          <a:xfrm rot="6922870">
            <a:off x="4172602" y="2489682"/>
            <a:ext cx="5130838" cy="2937993"/>
          </a:xfrm>
          <a:custGeom>
            <a:avLst/>
            <a:gdLst>
              <a:gd name="connsiteX0" fmla="*/ 420 w 1914"/>
              <a:gd name="connsiteY0" fmla="*/ 607 h 825"/>
              <a:gd name="connsiteX1" fmla="*/ 1085 w 1914"/>
              <a:gd name="connsiteY1" fmla="*/ 595 h 825"/>
              <a:gd name="connsiteX2" fmla="*/ 1410 w 1914"/>
              <a:gd name="connsiteY2" fmla="*/ 156 h 825"/>
              <a:gd name="connsiteX0" fmla="*/ 420 w 1914"/>
              <a:gd name="connsiteY0" fmla="*/ 607 h 825"/>
              <a:gd name="connsiteX1" fmla="*/ 1085 w 1914"/>
              <a:gd name="connsiteY1" fmla="*/ 595 h 825"/>
              <a:gd name="connsiteX2" fmla="*/ 1410 w 1914"/>
              <a:gd name="connsiteY2" fmla="*/ 156 h 825"/>
              <a:gd name="connsiteX0" fmla="*/ 420 w 1914"/>
              <a:gd name="connsiteY0" fmla="*/ 607 h 825"/>
              <a:gd name="connsiteX1" fmla="*/ 1085 w 1914"/>
              <a:gd name="connsiteY1" fmla="*/ 595 h 825"/>
              <a:gd name="connsiteX2" fmla="*/ 1410 w 1914"/>
              <a:gd name="connsiteY2" fmla="*/ 156 h 825"/>
              <a:gd name="connsiteX0" fmla="*/ 420 w 1914"/>
              <a:gd name="connsiteY0" fmla="*/ 607 h 825"/>
              <a:gd name="connsiteX1" fmla="*/ 1085 w 1914"/>
              <a:gd name="connsiteY1" fmla="*/ 595 h 825"/>
              <a:gd name="connsiteX2" fmla="*/ 1410 w 1914"/>
              <a:gd name="connsiteY2" fmla="*/ 156 h 825"/>
              <a:gd name="connsiteX0" fmla="*/ 420 w 1914"/>
              <a:gd name="connsiteY0" fmla="*/ 607 h 997"/>
              <a:gd name="connsiteX1" fmla="*/ 1085 w 1914"/>
              <a:gd name="connsiteY1" fmla="*/ 595 h 997"/>
              <a:gd name="connsiteX2" fmla="*/ 1410 w 1914"/>
              <a:gd name="connsiteY2" fmla="*/ 156 h 997"/>
              <a:gd name="connsiteX0" fmla="*/ 420 w 1914"/>
              <a:gd name="connsiteY0" fmla="*/ 607 h 997"/>
              <a:gd name="connsiteX1" fmla="*/ 1085 w 1914"/>
              <a:gd name="connsiteY1" fmla="*/ 595 h 997"/>
              <a:gd name="connsiteX2" fmla="*/ 1410 w 1914"/>
              <a:gd name="connsiteY2" fmla="*/ 156 h 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4" h="997">
                <a:moveTo>
                  <a:pt x="420" y="607"/>
                </a:moveTo>
                <a:cubicBezTo>
                  <a:pt x="0" y="825"/>
                  <a:pt x="238" y="997"/>
                  <a:pt x="1085" y="595"/>
                </a:cubicBezTo>
                <a:cubicBezTo>
                  <a:pt x="1781" y="260"/>
                  <a:pt x="1914" y="0"/>
                  <a:pt x="1410" y="156"/>
                </a:cubicBezTo>
              </a:path>
            </a:pathLst>
          </a:custGeom>
          <a:noFill/>
          <a:ln w="76200" cmpd="sng">
            <a:gradFill flip="none" rotWithShape="1">
              <a:gsLst>
                <a:gs pos="8000">
                  <a:srgbClr val="FF0000"/>
                </a:gs>
                <a:gs pos="71000">
                  <a:schemeClr val="accent2">
                    <a:lumMod val="60000"/>
                    <a:lumOff val="4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99000">
                  <a:srgbClr val="FF0000">
                    <a:alpha val="84000"/>
                  </a:srgbClr>
                </a:gs>
                <a:gs pos="41000">
                  <a:schemeClr val="accent1"/>
                </a:gs>
              </a:gsLst>
              <a:lin ang="10800000" scaled="0"/>
              <a:tileRect/>
            </a:gradFill>
            <a:round/>
            <a:headEnd type="triangl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8" name="Date Placeholder 5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E78EA3-00B1-9D48-B6D5-E05EA5A16395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77609-1775-284F-8DD3-76183D8A3C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7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AlphaFields 6x6x6 Transformation/Renewal Coordination Matrix</a:t>
            </a:r>
            <a:br>
              <a:rPr lang="en-US" smtClean="0"/>
            </a:br>
            <a:r>
              <a:rPr lang="en-US" smtClean="0"/>
              <a:t>…requires integration across systematic strategy-to-operations transformation</a:t>
            </a:r>
          </a:p>
        </p:txBody>
      </p:sp>
      <p:sp>
        <p:nvSpPr>
          <p:cNvPr id="2357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strategy-to-operations through-life transformation</a:t>
            </a:r>
          </a:p>
        </p:txBody>
      </p:sp>
      <p:pic>
        <p:nvPicPr>
          <p:cNvPr id="23574" name="Picture 5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4438" y="1841500"/>
            <a:ext cx="5389562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Date Placeholder 5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98E161-FAA3-FC40-BE19-EF68D29D109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4786D-0110-1A44-8656-3FC6120C07B1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AlphaFields 6x6x6 Transformation/Renewal Coordination Matrix</a:t>
            </a:r>
            <a:br>
              <a:rPr lang="en-US" smtClean="0"/>
            </a:br>
            <a:r>
              <a:rPr lang="en-US" smtClean="0"/>
              <a:t>…requires integration across renewal vs. legacy-inertia transformation</a:t>
            </a:r>
          </a:p>
        </p:txBody>
      </p:sp>
      <p:sp>
        <p:nvSpPr>
          <p:cNvPr id="2459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4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the renewal vs. legacy commitment-inertia transformation integration</a:t>
            </a:r>
          </a:p>
        </p:txBody>
      </p:sp>
      <p:pic>
        <p:nvPicPr>
          <p:cNvPr id="24598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9675" y="1892300"/>
            <a:ext cx="53482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Date Placeholder 6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62FBB2-9615-6548-971F-5BD629F9DAF8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50809-AFCD-B349-9C6F-96A33E5D399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AlphaFields 6x6x6 Transformation/Renewal Coordination Matrix</a:t>
            </a:r>
            <a:br>
              <a:rPr lang="en-US" smtClean="0"/>
            </a:br>
            <a:r>
              <a:rPr lang="en-US" smtClean="0"/>
              <a:t>…requires integration across the entire [extended] systems-enterprise transformation</a:t>
            </a:r>
          </a:p>
        </p:txBody>
      </p:sp>
      <p:sp>
        <p:nvSpPr>
          <p:cNvPr id="2562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4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the renewal of the entire extended systems-enterprise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3B491D2-B943-9547-BBDD-F18C0F090D83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F2819-5674-F84B-A754-B100119075D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  <p:pic>
        <p:nvPicPr>
          <p:cNvPr id="25625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2266950"/>
            <a:ext cx="46736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230095" y="296350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230095" y="329908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30095" y="363467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30095" y="397025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30095" y="4305843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0095" y="4641428"/>
            <a:ext cx="4265705" cy="386177"/>
          </a:xfrm>
          <a:prstGeom prst="roundRect">
            <a:avLst/>
          </a:prstGeom>
          <a:gradFill>
            <a:gsLst>
              <a:gs pos="0">
                <a:srgbClr val="CCCCCC"/>
              </a:gs>
              <a:gs pos="95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AlphaFields 6x6x6 Transformation/Renewal Coordination Matrix</a:t>
            </a:r>
            <a:br>
              <a:rPr lang="en-US" smtClean="0"/>
            </a:br>
            <a:r>
              <a:rPr lang="en-US" smtClean="0"/>
              <a:t>…requires integration across the entire [extended] systems-enterprise transformation</a:t>
            </a:r>
          </a:p>
        </p:txBody>
      </p:sp>
      <p:sp>
        <p:nvSpPr>
          <p:cNvPr id="2664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4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Continuous review, steering,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orchestration of progress at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improving six categories: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speed,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innovation,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service levels,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cost effectiveness,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business alignment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“platforms”. 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Emphasis on cross-coordination across the renewal of the entire extended systems-enterprise driver/enabler/operations scale-shift</a:t>
            </a:r>
          </a:p>
        </p:txBody>
      </p:sp>
      <p:pic>
        <p:nvPicPr>
          <p:cNvPr id="26646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386013"/>
            <a:ext cx="4457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48E308-0E31-1E4A-9D7C-0D86C2E5F31C}" type="datetime1">
              <a:rPr lang="en-US"/>
              <a:pPr>
                <a:defRPr/>
              </a:pPr>
              <a:t>10/22/12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0886D-5E5A-034E-BDAB-75CBBBAED67A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2007-2010 AlphaFields.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ke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AlphaFields Template 2010.potx</Template>
  <TotalTime>3196</TotalTime>
  <Words>3513</Words>
  <Application>Microsoft Macintosh PowerPoint</Application>
  <PresentationFormat>On-screen Show (4:3)</PresentationFormat>
  <Paragraphs>934</Paragraphs>
  <Slides>32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laykeel</vt:lpstr>
      <vt:lpstr>#AWS20100302001 AlphaFields 6x6x6 Transformation/Renewal Coordination Matrix</vt:lpstr>
      <vt:lpstr>The Need for A Systematic Transformation &amp; Renewal Coordination Approach for Extended-Enterprise Transformation Acceleration </vt:lpstr>
      <vt:lpstr>AlphaFields 6x6x6 Transformation/Renewal Coordination Matrix A Systematic Transformation &amp; Renewal Coordination Approach for Extended-Enterprise Transformation Acceleration </vt:lpstr>
      <vt:lpstr>A "Six by Six” Transformation/Renewal Coordination Approach …however, a “flat matrix” view isn’t enough, but a set of additional dimensions must taken explicitly into continuous, pervasive considerations &amp; coordination, to harness the power of extended-enterprise systemic innovation exploration &amp; exploitation…</vt:lpstr>
      <vt:lpstr>An AlphaFields 6x6x6 Transformation/Renewal Coordination Matrix …requires integration across multiple value-networks</vt:lpstr>
      <vt:lpstr>An AlphaFields 6x6x6 Transformation/Renewal Coordination Matrix …requires integration across systematic strategy-to-operations transformation</vt:lpstr>
      <vt:lpstr>An AlphaFields 6x6x6 Transformation/Renewal Coordination Matrix …requires integration across renewal vs. legacy-inertia transformation</vt:lpstr>
      <vt:lpstr>An AlphaFields 6x6x6 Transformation/Renewal Coordination Matrix …requires integration across the entire [extended] systems-enterprise transformation</vt:lpstr>
      <vt:lpstr>An AlphaFields 6x6x6 Transformation/Renewal Coordination Matrix …requires integration across the entire [extended] systems-enterprise transformation</vt:lpstr>
      <vt:lpstr>An AlphaFields 6x6x6 Transformation/Renewal Coordination Matrix …embedded within our robust renewal framework ensures the sustainable results…</vt:lpstr>
      <vt:lpstr>An AlphaFields 6x6x6 Transformation/Renewal Coordination Matrix …embedded within our robust renewal framework ensures the sustainable results…</vt:lpstr>
      <vt:lpstr>…leading to a "Six by Six …by Six (+1)” transformation approach</vt:lpstr>
      <vt:lpstr>Enable fast-track/accelerated transformation/renewal …while ensuring operational delivery robustness…</vt:lpstr>
      <vt:lpstr>Enable fast-track/accelerated transformation/renewal …while aligning the innovative transformation elements…</vt:lpstr>
      <vt:lpstr>Enable fast-track/accelerated transformation/renewal …while ensuring sustainable systemic innovation robustness…</vt:lpstr>
      <vt:lpstr>Enable fast-track/accelerated transformation/renewal …while aligning operational delivery robustness &amp; through-life commitments transformation to systemic sustainable innovation…</vt:lpstr>
      <vt:lpstr>Enable fast-track/accelerated transformation/renewal …while aligning operational delivery with enabling capabilities etc transformation…</vt:lpstr>
      <vt:lpstr>Enable fast-track/accelerated transformation/renewal …while aligning systemic sustainable innovation with short-to-long-term &amp; strategic-to-operational extended-enterprise business alignment…</vt:lpstr>
      <vt:lpstr>Enable fast-track/accelerated transformation/renewal …while aligning speed, agility and resiliency with sustainable performance levels and related enablers…</vt:lpstr>
      <vt:lpstr>…Such multiple concurrent perspectives coordination require an expansion of a ”flat Six-by-Six” perspective into a more elaborate  transformation/renewal coordination approach…</vt:lpstr>
      <vt:lpstr>…"Six by Six …by Six (+1)” transformation/renewal  coordination approach</vt:lpstr>
      <vt:lpstr>"Six by Six …by Six (+1)” transformation/renewal coordination across…</vt:lpstr>
      <vt:lpstr>"Six by Six …by Six (+1)” transformation/renewal coordination across…</vt:lpstr>
      <vt:lpstr>"Six by Six …by Six (+1)” transformation/renewal coordination across…</vt:lpstr>
      <vt:lpstr>"Six by Six …by Six (+1)” transformation/renewal coordination across…</vt:lpstr>
      <vt:lpstr>"Six by Six …by Six (+1)” transformation/renewal coordination across…</vt:lpstr>
      <vt:lpstr>"Six by Six …by Six (+1)” transformation/renewal coordination across…</vt:lpstr>
      <vt:lpstr>Transformation Matrix integrated to a full-spectrum parallel governance streams framework across multiple governance perspectives…</vt:lpstr>
      <vt:lpstr>Each governance area has CORE/ENABLERS/SUPPORT and HEADING/ORCHESTRATION/EXECUTION activities for full-spectrum project &amp; business governance</vt:lpstr>
      <vt:lpstr>Approach Benefits</vt:lpstr>
      <vt:lpstr>#AWS20100302001 AlphaFields 6x6x6 Transformation Coordination Matrix</vt:lpstr>
      <vt:lpstr>For further information, contact</vt:lpstr>
    </vt:vector>
  </TitlesOfParts>
  <Manager/>
  <Company>LayKeel Associates Ltd.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#AWS20100117001 AlphaFields 6x6x6 Transformation Coordination Matrix</dc:title>
  <dc:subject>Systems-Enterprise Transformation &amp; Renewal</dc:subject>
  <dc:creator>Eero Hollming</dc:creator>
  <cp:keywords/>
  <dc:description>Copyright (C) 2007-2010 AlphaFields. All Rights Reserved.</dc:description>
  <cp:lastModifiedBy>Eero Hollming</cp:lastModifiedBy>
  <cp:revision>25</cp:revision>
  <cp:lastPrinted>2010-03-02T08:58:35Z</cp:lastPrinted>
  <dcterms:created xsi:type="dcterms:W3CDTF">2012-10-22T05:14:06Z</dcterms:created>
  <dcterms:modified xsi:type="dcterms:W3CDTF">2012-10-22T05:17:37Z</dcterms:modified>
  <cp:category/>
</cp:coreProperties>
</file>